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4" r:id="rId21"/>
    <p:sldId id="275"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33" d="100"/>
          <a:sy n="33" d="100"/>
        </p:scale>
        <p:origin x="-131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B66E8F-F9A0-C349-9CCF-B158B4F315B6}" type="datetimeFigureOut">
              <a:rPr lang="en-US" smtClean="0"/>
              <a:t>9/15/15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7BB892-7BFF-4441-A557-6670D959E5C3}" type="slidenum">
              <a:rPr lang="en-US" smtClean="0"/>
              <a:t>‹#›</a:t>
            </a:fld>
            <a:endParaRPr lang="en-US"/>
          </a:p>
        </p:txBody>
      </p:sp>
    </p:spTree>
    <p:extLst>
      <p:ext uri="{BB962C8B-B14F-4D97-AF65-F5344CB8AC3E}">
        <p14:creationId xmlns:p14="http://schemas.microsoft.com/office/powerpoint/2010/main" val="3860346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66E8F-F9A0-C349-9CCF-B158B4F315B6}" type="datetimeFigureOut">
              <a:rPr lang="en-US" smtClean="0"/>
              <a:t>9/15/15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7BB892-7BFF-4441-A557-6670D959E5C3}" type="slidenum">
              <a:rPr lang="en-US" smtClean="0"/>
              <a:t>‹#›</a:t>
            </a:fld>
            <a:endParaRPr lang="en-US"/>
          </a:p>
        </p:txBody>
      </p:sp>
    </p:spTree>
    <p:extLst>
      <p:ext uri="{BB962C8B-B14F-4D97-AF65-F5344CB8AC3E}">
        <p14:creationId xmlns:p14="http://schemas.microsoft.com/office/powerpoint/2010/main" val="793255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66E8F-F9A0-C349-9CCF-B158B4F315B6}" type="datetimeFigureOut">
              <a:rPr lang="en-US" smtClean="0"/>
              <a:t>9/15/15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7BB892-7BFF-4441-A557-6670D959E5C3}" type="slidenum">
              <a:rPr lang="en-US" smtClean="0"/>
              <a:t>‹#›</a:t>
            </a:fld>
            <a:endParaRPr lang="en-US"/>
          </a:p>
        </p:txBody>
      </p:sp>
    </p:spTree>
    <p:extLst>
      <p:ext uri="{BB962C8B-B14F-4D97-AF65-F5344CB8AC3E}">
        <p14:creationId xmlns:p14="http://schemas.microsoft.com/office/powerpoint/2010/main" val="1833404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66E8F-F9A0-C349-9CCF-B158B4F315B6}" type="datetimeFigureOut">
              <a:rPr lang="en-US" smtClean="0"/>
              <a:t>9/15/15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7BB892-7BFF-4441-A557-6670D959E5C3}" type="slidenum">
              <a:rPr lang="en-US" smtClean="0"/>
              <a:t>‹#›</a:t>
            </a:fld>
            <a:endParaRPr lang="en-US"/>
          </a:p>
        </p:txBody>
      </p:sp>
    </p:spTree>
    <p:extLst>
      <p:ext uri="{BB962C8B-B14F-4D97-AF65-F5344CB8AC3E}">
        <p14:creationId xmlns:p14="http://schemas.microsoft.com/office/powerpoint/2010/main" val="2034025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B66E8F-F9A0-C349-9CCF-B158B4F315B6}" type="datetimeFigureOut">
              <a:rPr lang="en-US" smtClean="0"/>
              <a:t>9/15/15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7BB892-7BFF-4441-A557-6670D959E5C3}" type="slidenum">
              <a:rPr lang="en-US" smtClean="0"/>
              <a:t>‹#›</a:t>
            </a:fld>
            <a:endParaRPr lang="en-US"/>
          </a:p>
        </p:txBody>
      </p:sp>
    </p:spTree>
    <p:extLst>
      <p:ext uri="{BB962C8B-B14F-4D97-AF65-F5344CB8AC3E}">
        <p14:creationId xmlns:p14="http://schemas.microsoft.com/office/powerpoint/2010/main" val="303912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B66E8F-F9A0-C349-9CCF-B158B4F315B6}" type="datetimeFigureOut">
              <a:rPr lang="en-US" smtClean="0"/>
              <a:t>9/15/15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7BB892-7BFF-4441-A557-6670D959E5C3}" type="slidenum">
              <a:rPr lang="en-US" smtClean="0"/>
              <a:t>‹#›</a:t>
            </a:fld>
            <a:endParaRPr lang="en-US"/>
          </a:p>
        </p:txBody>
      </p:sp>
    </p:spTree>
    <p:extLst>
      <p:ext uri="{BB962C8B-B14F-4D97-AF65-F5344CB8AC3E}">
        <p14:creationId xmlns:p14="http://schemas.microsoft.com/office/powerpoint/2010/main" val="829745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B66E8F-F9A0-C349-9CCF-B158B4F315B6}" type="datetimeFigureOut">
              <a:rPr lang="en-US" smtClean="0"/>
              <a:t>9/15/15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7BB892-7BFF-4441-A557-6670D959E5C3}" type="slidenum">
              <a:rPr lang="en-US" smtClean="0"/>
              <a:t>‹#›</a:t>
            </a:fld>
            <a:endParaRPr lang="en-US"/>
          </a:p>
        </p:txBody>
      </p:sp>
    </p:spTree>
    <p:extLst>
      <p:ext uri="{BB962C8B-B14F-4D97-AF65-F5344CB8AC3E}">
        <p14:creationId xmlns:p14="http://schemas.microsoft.com/office/powerpoint/2010/main" val="2399376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B66E8F-F9A0-C349-9CCF-B158B4F315B6}" type="datetimeFigureOut">
              <a:rPr lang="en-US" smtClean="0"/>
              <a:t>9/15/15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7BB892-7BFF-4441-A557-6670D959E5C3}" type="slidenum">
              <a:rPr lang="en-US" smtClean="0"/>
              <a:t>‹#›</a:t>
            </a:fld>
            <a:endParaRPr lang="en-US"/>
          </a:p>
        </p:txBody>
      </p:sp>
    </p:spTree>
    <p:extLst>
      <p:ext uri="{BB962C8B-B14F-4D97-AF65-F5344CB8AC3E}">
        <p14:creationId xmlns:p14="http://schemas.microsoft.com/office/powerpoint/2010/main" val="934538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66E8F-F9A0-C349-9CCF-B158B4F315B6}" type="datetimeFigureOut">
              <a:rPr lang="en-US" smtClean="0"/>
              <a:t>9/15/15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7BB892-7BFF-4441-A557-6670D959E5C3}" type="slidenum">
              <a:rPr lang="en-US" smtClean="0"/>
              <a:t>‹#›</a:t>
            </a:fld>
            <a:endParaRPr lang="en-US"/>
          </a:p>
        </p:txBody>
      </p:sp>
    </p:spTree>
    <p:extLst>
      <p:ext uri="{BB962C8B-B14F-4D97-AF65-F5344CB8AC3E}">
        <p14:creationId xmlns:p14="http://schemas.microsoft.com/office/powerpoint/2010/main" val="984340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66E8F-F9A0-C349-9CCF-B158B4F315B6}" type="datetimeFigureOut">
              <a:rPr lang="en-US" smtClean="0"/>
              <a:t>9/15/15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7BB892-7BFF-4441-A557-6670D959E5C3}" type="slidenum">
              <a:rPr lang="en-US" smtClean="0"/>
              <a:t>‹#›</a:t>
            </a:fld>
            <a:endParaRPr lang="en-US"/>
          </a:p>
        </p:txBody>
      </p:sp>
    </p:spTree>
    <p:extLst>
      <p:ext uri="{BB962C8B-B14F-4D97-AF65-F5344CB8AC3E}">
        <p14:creationId xmlns:p14="http://schemas.microsoft.com/office/powerpoint/2010/main" val="1423014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66E8F-F9A0-C349-9CCF-B158B4F315B6}" type="datetimeFigureOut">
              <a:rPr lang="en-US" smtClean="0"/>
              <a:t>9/15/15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7BB892-7BFF-4441-A557-6670D959E5C3}" type="slidenum">
              <a:rPr lang="en-US" smtClean="0"/>
              <a:t>‹#›</a:t>
            </a:fld>
            <a:endParaRPr lang="en-US"/>
          </a:p>
        </p:txBody>
      </p:sp>
    </p:spTree>
    <p:extLst>
      <p:ext uri="{BB962C8B-B14F-4D97-AF65-F5344CB8AC3E}">
        <p14:creationId xmlns:p14="http://schemas.microsoft.com/office/powerpoint/2010/main" val="5665545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l="-5000" r="-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66E8F-F9A0-C349-9CCF-B158B4F315B6}" type="datetimeFigureOut">
              <a:rPr lang="en-US" smtClean="0"/>
              <a:t>9/15/15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7BB892-7BFF-4441-A557-6670D959E5C3}" type="slidenum">
              <a:rPr lang="en-US" smtClean="0"/>
              <a:t>‹#›</a:t>
            </a:fld>
            <a:endParaRPr lang="en-US"/>
          </a:p>
        </p:txBody>
      </p:sp>
    </p:spTree>
    <p:extLst>
      <p:ext uri="{BB962C8B-B14F-4D97-AF65-F5344CB8AC3E}">
        <p14:creationId xmlns:p14="http://schemas.microsoft.com/office/powerpoint/2010/main" val="19815520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mailto:president@amuanimo.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greendotschools.csod.com/LMS/catalog/Welcome.aspx?tab_page_id=-67"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4472" y="2049370"/>
            <a:ext cx="6689045" cy="2123658"/>
          </a:xfrm>
          <a:prstGeom prst="rect">
            <a:avLst/>
          </a:prstGeom>
        </p:spPr>
        <p:txBody>
          <a:bodyPr wrap="square">
            <a:spAutoFit/>
          </a:bodyPr>
          <a:lstStyle/>
          <a:p>
            <a:pPr algn="ctr"/>
            <a:r>
              <a:rPr lang="en-US" sz="4400" b="1" dirty="0" smtClean="0"/>
              <a:t>AMU Site Rep Meeting</a:t>
            </a:r>
          </a:p>
          <a:p>
            <a:pPr algn="ctr"/>
            <a:r>
              <a:rPr lang="en-US" sz="4400" b="1" dirty="0" smtClean="0"/>
              <a:t>September 14</a:t>
            </a:r>
            <a:r>
              <a:rPr lang="en-US" sz="4400" b="1" baseline="30000" dirty="0" smtClean="0"/>
              <a:t>th</a:t>
            </a:r>
            <a:r>
              <a:rPr lang="en-US" sz="4400" b="1" dirty="0" smtClean="0"/>
              <a:t>, 2015</a:t>
            </a:r>
          </a:p>
          <a:p>
            <a:pPr algn="ctr"/>
            <a:r>
              <a:rPr lang="en-US" sz="4400" b="1" dirty="0" smtClean="0"/>
              <a:t>CTA </a:t>
            </a:r>
            <a:endParaRPr lang="en-US" sz="4400" dirty="0"/>
          </a:p>
        </p:txBody>
      </p:sp>
    </p:spTree>
    <p:extLst>
      <p:ext uri="{BB962C8B-B14F-4D97-AF65-F5344CB8AC3E}">
        <p14:creationId xmlns:p14="http://schemas.microsoft.com/office/powerpoint/2010/main" val="271250530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Treasurer’s </a:t>
            </a:r>
            <a:r>
              <a:rPr lang="en-US" dirty="0" smtClean="0"/>
              <a:t>Report-Danielle Parker</a:t>
            </a:r>
            <a:endParaRPr lang="en-US" dirty="0"/>
          </a:p>
        </p:txBody>
      </p:sp>
      <p:sp>
        <p:nvSpPr>
          <p:cNvPr id="4" name="Rectangle 3"/>
          <p:cNvSpPr/>
          <p:nvPr/>
        </p:nvSpPr>
        <p:spPr>
          <a:xfrm>
            <a:off x="781270" y="1743261"/>
            <a:ext cx="6839018" cy="2308324"/>
          </a:xfrm>
          <a:prstGeom prst="rect">
            <a:avLst/>
          </a:prstGeom>
        </p:spPr>
        <p:txBody>
          <a:bodyPr wrap="square">
            <a:spAutoFit/>
          </a:bodyPr>
          <a:lstStyle/>
          <a:p>
            <a:pPr lvl="0"/>
            <a:r>
              <a:rPr lang="en-US" sz="3600" dirty="0"/>
              <a:t>AMU’s budget for the 2015-2016 school year </a:t>
            </a:r>
            <a:r>
              <a:rPr lang="en-US" sz="3600" dirty="0" smtClean="0"/>
              <a:t>was voted on and passed at the </a:t>
            </a:r>
            <a:r>
              <a:rPr lang="en-US" sz="3600" dirty="0"/>
              <a:t>September Rep Council meeting. </a:t>
            </a:r>
          </a:p>
        </p:txBody>
      </p:sp>
    </p:spTree>
    <p:extLst>
      <p:ext uri="{BB962C8B-B14F-4D97-AF65-F5344CB8AC3E}">
        <p14:creationId xmlns:p14="http://schemas.microsoft.com/office/powerpoint/2010/main" val="395828031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Bargaining Chair- Elizabeth Ruff</a:t>
            </a:r>
            <a:br>
              <a:rPr lang="en-US" dirty="0"/>
            </a:br>
            <a:endParaRPr lang="en-US" dirty="0"/>
          </a:p>
        </p:txBody>
      </p:sp>
      <p:sp>
        <p:nvSpPr>
          <p:cNvPr id="3" name="Rectangle 2"/>
          <p:cNvSpPr/>
          <p:nvPr/>
        </p:nvSpPr>
        <p:spPr>
          <a:xfrm>
            <a:off x="887011" y="1624648"/>
            <a:ext cx="7482238" cy="4031873"/>
          </a:xfrm>
          <a:prstGeom prst="rect">
            <a:avLst/>
          </a:prstGeom>
        </p:spPr>
        <p:txBody>
          <a:bodyPr wrap="square">
            <a:spAutoFit/>
          </a:bodyPr>
          <a:lstStyle/>
          <a:p>
            <a:pPr lvl="0"/>
            <a:r>
              <a:rPr lang="en-US" sz="3200" dirty="0"/>
              <a:t>AMU members thank you for turning out and voting on the recent contract. We had over 350 members vote. 67% of those that voted were in favor of the contract and 33% were opposed. It is your participation that makes our union work. The bargaining team is committed to representing your interests.</a:t>
            </a:r>
          </a:p>
        </p:txBody>
      </p:sp>
    </p:spTree>
    <p:extLst>
      <p:ext uri="{BB962C8B-B14F-4D97-AF65-F5344CB8AC3E}">
        <p14:creationId xmlns:p14="http://schemas.microsoft.com/office/powerpoint/2010/main" val="16065220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Benefits Chair- Brian Pfeffer</a:t>
            </a:r>
            <a:br>
              <a:rPr lang="en-US" dirty="0"/>
            </a:br>
            <a:endParaRPr lang="en-US" dirty="0"/>
          </a:p>
        </p:txBody>
      </p:sp>
      <p:sp>
        <p:nvSpPr>
          <p:cNvPr id="3" name="Rectangle 2"/>
          <p:cNvSpPr/>
          <p:nvPr/>
        </p:nvSpPr>
        <p:spPr>
          <a:xfrm>
            <a:off x="690242" y="1582869"/>
            <a:ext cx="7996557" cy="3539431"/>
          </a:xfrm>
          <a:prstGeom prst="rect">
            <a:avLst/>
          </a:prstGeom>
        </p:spPr>
        <p:txBody>
          <a:bodyPr wrap="square">
            <a:spAutoFit/>
          </a:bodyPr>
          <a:lstStyle/>
          <a:p>
            <a:pPr lvl="0"/>
            <a:r>
              <a:rPr lang="en-US" sz="2800" dirty="0"/>
              <a:t>Please reach out to me directly if you have issues or questions regarding benefits. Our goal is to make sure that you are receiving the best possible healthcare. If that is not the case, then we need to hear from you. We would also like to hear from you if something is working. Do you have a doctor you would recommend? Let us know so that we can pass this information onto other members. </a:t>
            </a:r>
          </a:p>
        </p:txBody>
      </p:sp>
    </p:spTree>
    <p:extLst>
      <p:ext uri="{BB962C8B-B14F-4D97-AF65-F5344CB8AC3E}">
        <p14:creationId xmlns:p14="http://schemas.microsoft.com/office/powerpoint/2010/main" val="416717783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Elections Chair-Stephanie Ronen</a:t>
            </a:r>
            <a:br>
              <a:rPr lang="en-US" dirty="0"/>
            </a:br>
            <a:endParaRPr lang="en-US" dirty="0"/>
          </a:p>
        </p:txBody>
      </p:sp>
      <p:sp>
        <p:nvSpPr>
          <p:cNvPr id="4" name="Rectangle 3"/>
          <p:cNvSpPr/>
          <p:nvPr/>
        </p:nvSpPr>
        <p:spPr>
          <a:xfrm>
            <a:off x="842097" y="1797784"/>
            <a:ext cx="7275165" cy="2062103"/>
          </a:xfrm>
          <a:prstGeom prst="rect">
            <a:avLst/>
          </a:prstGeom>
        </p:spPr>
        <p:txBody>
          <a:bodyPr wrap="square">
            <a:spAutoFit/>
          </a:bodyPr>
          <a:lstStyle/>
          <a:p>
            <a:pPr lvl="0"/>
            <a:r>
              <a:rPr lang="en-US" sz="3200" dirty="0"/>
              <a:t>There will be two to three elections held this year: AMU executive board elections, NEA RA delegate, and possible contract ratification vote.</a:t>
            </a:r>
          </a:p>
        </p:txBody>
      </p:sp>
    </p:spTree>
    <p:extLst>
      <p:ext uri="{BB962C8B-B14F-4D97-AF65-F5344CB8AC3E}">
        <p14:creationId xmlns:p14="http://schemas.microsoft.com/office/powerpoint/2010/main" val="423096909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Grievance Chair-Vacant</a:t>
            </a:r>
            <a:br>
              <a:rPr lang="en-US" dirty="0"/>
            </a:br>
            <a:endParaRPr lang="en-US" dirty="0"/>
          </a:p>
        </p:txBody>
      </p:sp>
      <p:sp>
        <p:nvSpPr>
          <p:cNvPr id="3" name="Rectangle 2"/>
          <p:cNvSpPr/>
          <p:nvPr/>
        </p:nvSpPr>
        <p:spPr>
          <a:xfrm>
            <a:off x="457200" y="1417638"/>
            <a:ext cx="8229599" cy="2862322"/>
          </a:xfrm>
          <a:prstGeom prst="rect">
            <a:avLst/>
          </a:prstGeom>
        </p:spPr>
        <p:txBody>
          <a:bodyPr wrap="square">
            <a:spAutoFit/>
          </a:bodyPr>
          <a:lstStyle/>
          <a:p>
            <a:pPr lvl="0"/>
            <a:r>
              <a:rPr lang="en-US" sz="3600" dirty="0"/>
              <a:t>The union currently has one new grievance. This grievance is currently at a Level II. Member is grieving a Letter of Reprimand issued by the administrative staff at Animo Leadership.</a:t>
            </a:r>
          </a:p>
        </p:txBody>
      </p:sp>
    </p:spTree>
    <p:extLst>
      <p:ext uri="{BB962C8B-B14F-4D97-AF65-F5344CB8AC3E}">
        <p14:creationId xmlns:p14="http://schemas.microsoft.com/office/powerpoint/2010/main" val="384756595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Organizing Chair-Ben West</a:t>
            </a:r>
            <a:br>
              <a:rPr lang="en-US" dirty="0"/>
            </a:br>
            <a:endParaRPr lang="en-US" dirty="0"/>
          </a:p>
        </p:txBody>
      </p:sp>
      <p:sp>
        <p:nvSpPr>
          <p:cNvPr id="3" name="Rectangle 2"/>
          <p:cNvSpPr/>
          <p:nvPr/>
        </p:nvSpPr>
        <p:spPr>
          <a:xfrm>
            <a:off x="276097" y="1682518"/>
            <a:ext cx="8269117" cy="2862322"/>
          </a:xfrm>
          <a:prstGeom prst="rect">
            <a:avLst/>
          </a:prstGeom>
        </p:spPr>
        <p:txBody>
          <a:bodyPr wrap="square">
            <a:spAutoFit/>
          </a:bodyPr>
          <a:lstStyle/>
          <a:p>
            <a:pPr lvl="0"/>
            <a:r>
              <a:rPr lang="en-US" sz="3600" dirty="0"/>
              <a:t>Site reps will be reaching to members at their site to conduct one-on-ones. One-on-ones are a great way for the union to get to know and understand what is important to its members. </a:t>
            </a:r>
          </a:p>
        </p:txBody>
      </p:sp>
    </p:spTree>
    <p:extLst>
      <p:ext uri="{BB962C8B-B14F-4D97-AF65-F5344CB8AC3E}">
        <p14:creationId xmlns:p14="http://schemas.microsoft.com/office/powerpoint/2010/main" val="271298365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Communications Chair-Ben West</a:t>
            </a:r>
            <a:br>
              <a:rPr lang="en-US" dirty="0"/>
            </a:br>
            <a:endParaRPr lang="en-US" dirty="0"/>
          </a:p>
        </p:txBody>
      </p:sp>
      <p:sp>
        <p:nvSpPr>
          <p:cNvPr id="3" name="Rectangle 2"/>
          <p:cNvSpPr/>
          <p:nvPr/>
        </p:nvSpPr>
        <p:spPr>
          <a:xfrm>
            <a:off x="802321" y="2291297"/>
            <a:ext cx="8088014" cy="1938992"/>
          </a:xfrm>
          <a:prstGeom prst="rect">
            <a:avLst/>
          </a:prstGeom>
        </p:spPr>
        <p:txBody>
          <a:bodyPr wrap="square">
            <a:spAutoFit/>
          </a:bodyPr>
          <a:lstStyle/>
          <a:p>
            <a:pPr lvl="0"/>
            <a:r>
              <a:rPr lang="en-US" sz="4000" dirty="0"/>
              <a:t>AMU is currently rebuilding its website. Be on the lookout for its launch date!</a:t>
            </a:r>
          </a:p>
        </p:txBody>
      </p:sp>
    </p:spTree>
    <p:extLst>
      <p:ext uri="{BB962C8B-B14F-4D97-AF65-F5344CB8AC3E}">
        <p14:creationId xmlns:p14="http://schemas.microsoft.com/office/powerpoint/2010/main" val="175097258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Unfinished Business </a:t>
            </a:r>
            <a:endParaRPr lang="en-US" dirty="0"/>
          </a:p>
        </p:txBody>
      </p:sp>
      <p:sp>
        <p:nvSpPr>
          <p:cNvPr id="3" name="TextBox 2"/>
          <p:cNvSpPr txBox="1"/>
          <p:nvPr/>
        </p:nvSpPr>
        <p:spPr>
          <a:xfrm>
            <a:off x="1021560" y="2222724"/>
            <a:ext cx="8779897" cy="830997"/>
          </a:xfrm>
          <a:prstGeom prst="rect">
            <a:avLst/>
          </a:prstGeom>
          <a:noFill/>
        </p:spPr>
        <p:txBody>
          <a:bodyPr wrap="square" rtlCol="0">
            <a:spAutoFit/>
          </a:bodyPr>
          <a:lstStyle/>
          <a:p>
            <a:r>
              <a:rPr lang="en-US" sz="4800" dirty="0" smtClean="0"/>
              <a:t>None</a:t>
            </a:r>
            <a:endParaRPr lang="en-US" sz="4800" dirty="0"/>
          </a:p>
        </p:txBody>
      </p:sp>
    </p:spTree>
    <p:extLst>
      <p:ext uri="{BB962C8B-B14F-4D97-AF65-F5344CB8AC3E}">
        <p14:creationId xmlns:p14="http://schemas.microsoft.com/office/powerpoint/2010/main" val="359596111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TextBox 2"/>
          <p:cNvSpPr txBox="1"/>
          <p:nvPr/>
        </p:nvSpPr>
        <p:spPr>
          <a:xfrm>
            <a:off x="1118194" y="2126084"/>
            <a:ext cx="7095703" cy="1938992"/>
          </a:xfrm>
          <a:prstGeom prst="rect">
            <a:avLst/>
          </a:prstGeom>
          <a:noFill/>
        </p:spPr>
        <p:txBody>
          <a:bodyPr wrap="square" rtlCol="0">
            <a:spAutoFit/>
          </a:bodyPr>
          <a:lstStyle/>
          <a:p>
            <a:pPr marL="571500" indent="-571500">
              <a:buFont typeface="Wingdings" charset="2"/>
              <a:buChar char="q"/>
            </a:pPr>
            <a:r>
              <a:rPr lang="en-US" sz="4000" dirty="0" smtClean="0"/>
              <a:t>Motion </a:t>
            </a:r>
            <a:r>
              <a:rPr lang="en-US" sz="4000" dirty="0" smtClean="0"/>
              <a:t>to pass the 2015-2016 AMU </a:t>
            </a:r>
            <a:r>
              <a:rPr lang="en-US" sz="4000" dirty="0" smtClean="0"/>
              <a:t>Budget-</a:t>
            </a:r>
            <a:r>
              <a:rPr lang="en-US" sz="4000" dirty="0" smtClean="0">
                <a:solidFill>
                  <a:srgbClr val="FF0000"/>
                </a:solidFill>
              </a:rPr>
              <a:t>Passed</a:t>
            </a:r>
            <a:r>
              <a:rPr lang="en-US" sz="4000" dirty="0" smtClean="0"/>
              <a:t> </a:t>
            </a:r>
            <a:endParaRPr lang="en-US" sz="4000" dirty="0"/>
          </a:p>
        </p:txBody>
      </p:sp>
    </p:spTree>
    <p:extLst>
      <p:ext uri="{BB962C8B-B14F-4D97-AF65-F5344CB8AC3E}">
        <p14:creationId xmlns:p14="http://schemas.microsoft.com/office/powerpoint/2010/main" val="146777140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TextBox 2"/>
          <p:cNvSpPr txBox="1"/>
          <p:nvPr/>
        </p:nvSpPr>
        <p:spPr>
          <a:xfrm>
            <a:off x="948007" y="2275525"/>
            <a:ext cx="7738793" cy="2246769"/>
          </a:xfrm>
          <a:prstGeom prst="rect">
            <a:avLst/>
          </a:prstGeom>
          <a:noFill/>
        </p:spPr>
        <p:txBody>
          <a:bodyPr wrap="square" rtlCol="0">
            <a:spAutoFit/>
          </a:bodyPr>
          <a:lstStyle/>
          <a:p>
            <a:r>
              <a:rPr lang="en-US" sz="2800" dirty="0" smtClean="0"/>
              <a:t>Motion that AMU publicly demand that any expansion of Green Dot Public</a:t>
            </a:r>
          </a:p>
          <a:p>
            <a:r>
              <a:rPr lang="en-US" sz="2800" dirty="0" smtClean="0"/>
              <a:t>School must support union membership for teachers, counselors, and staff</a:t>
            </a:r>
            <a:r>
              <a:rPr lang="en-US" sz="2800" dirty="0" smtClean="0"/>
              <a:t>.- </a:t>
            </a:r>
            <a:r>
              <a:rPr lang="en-US" sz="2800" dirty="0" smtClean="0">
                <a:solidFill>
                  <a:srgbClr val="FF0000"/>
                </a:solidFill>
              </a:rPr>
              <a:t>Motion was postponed until October Site Rep Council Meeting  </a:t>
            </a:r>
            <a:endParaRPr lang="en-US" sz="2800" dirty="0">
              <a:solidFill>
                <a:srgbClr val="FF0000"/>
              </a:solidFill>
            </a:endParaRPr>
          </a:p>
        </p:txBody>
      </p:sp>
    </p:spTree>
    <p:extLst>
      <p:ext uri="{BB962C8B-B14F-4D97-AF65-F5344CB8AC3E}">
        <p14:creationId xmlns:p14="http://schemas.microsoft.com/office/powerpoint/2010/main" val="1599811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endParaRPr lang="en-US" dirty="0"/>
          </a:p>
        </p:txBody>
      </p:sp>
      <p:sp>
        <p:nvSpPr>
          <p:cNvPr id="3" name="Rectangle 2"/>
          <p:cNvSpPr/>
          <p:nvPr/>
        </p:nvSpPr>
        <p:spPr>
          <a:xfrm>
            <a:off x="766980" y="1634403"/>
            <a:ext cx="7015952" cy="2554545"/>
          </a:xfrm>
          <a:prstGeom prst="rect">
            <a:avLst/>
          </a:prstGeom>
        </p:spPr>
        <p:txBody>
          <a:bodyPr wrap="square">
            <a:spAutoFit/>
          </a:bodyPr>
          <a:lstStyle/>
          <a:p>
            <a:r>
              <a:rPr lang="en-US" sz="3200" b="1" dirty="0" smtClean="0"/>
              <a:t>5:00-5:30 Roberts Rules </a:t>
            </a:r>
          </a:p>
          <a:p>
            <a:endParaRPr lang="en-US" sz="3200" b="1" dirty="0"/>
          </a:p>
          <a:p>
            <a:r>
              <a:rPr lang="en-US" sz="3200" b="1" dirty="0" smtClean="0"/>
              <a:t>5:30-6:00 </a:t>
            </a:r>
            <a:r>
              <a:rPr lang="en-US" sz="3200" dirty="0" smtClean="0"/>
              <a:t>Guest </a:t>
            </a:r>
            <a:r>
              <a:rPr lang="en-US" sz="3200" dirty="0"/>
              <a:t>Speaker- Steve </a:t>
            </a:r>
            <a:r>
              <a:rPr lang="en-US" sz="3200" dirty="0" smtClean="0"/>
              <a:t>Barr</a:t>
            </a:r>
          </a:p>
          <a:p>
            <a:endParaRPr lang="en-US" sz="3200" dirty="0"/>
          </a:p>
          <a:p>
            <a:r>
              <a:rPr lang="en-US" sz="3200" dirty="0" smtClean="0"/>
              <a:t>6:00-7:00 AMU Business</a:t>
            </a:r>
            <a:endParaRPr lang="en-US" sz="3200" dirty="0"/>
          </a:p>
        </p:txBody>
      </p:sp>
    </p:spTree>
    <p:extLst>
      <p:ext uri="{BB962C8B-B14F-4D97-AF65-F5344CB8AC3E}">
        <p14:creationId xmlns:p14="http://schemas.microsoft.com/office/powerpoint/2010/main" val="59534526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Announcements/updates/DI</a:t>
            </a:r>
            <a:endParaRPr lang="en-US" dirty="0"/>
          </a:p>
        </p:txBody>
      </p:sp>
      <p:sp>
        <p:nvSpPr>
          <p:cNvPr id="3" name="TextBox 2"/>
          <p:cNvSpPr txBox="1"/>
          <p:nvPr/>
        </p:nvSpPr>
        <p:spPr>
          <a:xfrm>
            <a:off x="771856" y="1417638"/>
            <a:ext cx="7021397" cy="4462760"/>
          </a:xfrm>
          <a:prstGeom prst="rect">
            <a:avLst/>
          </a:prstGeom>
          <a:noFill/>
        </p:spPr>
        <p:txBody>
          <a:bodyPr wrap="square" rtlCol="0">
            <a:spAutoFit/>
          </a:bodyPr>
          <a:lstStyle/>
          <a:p>
            <a:pPr marL="457200" indent="-457200">
              <a:buFont typeface="Wingdings" charset="2"/>
              <a:buChar char="q"/>
            </a:pPr>
            <a:r>
              <a:rPr lang="en-US" sz="2800" dirty="0" smtClean="0"/>
              <a:t>There will now be childcare at all site rep meetings. Please email Salina if you will be utilizing childcare at the rep council meetings. </a:t>
            </a:r>
            <a:endParaRPr lang="en-US" sz="2800" dirty="0" smtClean="0"/>
          </a:p>
          <a:p>
            <a:pPr marL="514350" lvl="0" indent="-514350">
              <a:buFont typeface="Wingdings" charset="2"/>
              <a:buChar char="q"/>
            </a:pPr>
            <a:r>
              <a:rPr lang="en-US" sz="2800" b="1" dirty="0"/>
              <a:t>September Birthday Shout outs- </a:t>
            </a:r>
            <a:r>
              <a:rPr lang="en-US" sz="2800" dirty="0"/>
              <a:t>Happy Birthday to Site Reps Nicole Klanfer from Locke Gold Academy and Michael Preister from Inglewood. The AMU Executive wishes you an amazing year!</a:t>
            </a:r>
          </a:p>
          <a:p>
            <a:endParaRPr lang="en-US" sz="3200" dirty="0"/>
          </a:p>
        </p:txBody>
      </p:sp>
    </p:spTree>
    <p:extLst>
      <p:ext uri="{BB962C8B-B14F-4D97-AF65-F5344CB8AC3E}">
        <p14:creationId xmlns:p14="http://schemas.microsoft.com/office/powerpoint/2010/main" val="164454179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 </a:t>
            </a:r>
            <a:endParaRPr lang="en-US" dirty="0"/>
          </a:p>
        </p:txBody>
      </p:sp>
    </p:spTree>
    <p:extLst>
      <p:ext uri="{BB962C8B-B14F-4D97-AF65-F5344CB8AC3E}">
        <p14:creationId xmlns:p14="http://schemas.microsoft.com/office/powerpoint/2010/main" val="42565722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President </a:t>
            </a:r>
            <a:r>
              <a:rPr lang="en-US" dirty="0" smtClean="0"/>
              <a:t>Report- Salina Joiner </a:t>
            </a:r>
            <a:endParaRPr lang="en-US" dirty="0"/>
          </a:p>
        </p:txBody>
      </p:sp>
      <p:sp>
        <p:nvSpPr>
          <p:cNvPr id="3" name="TextBox 2"/>
          <p:cNvSpPr txBox="1"/>
          <p:nvPr/>
        </p:nvSpPr>
        <p:spPr>
          <a:xfrm>
            <a:off x="678963" y="1710177"/>
            <a:ext cx="7682343" cy="369332"/>
          </a:xfrm>
          <a:prstGeom prst="rect">
            <a:avLst/>
          </a:prstGeom>
          <a:noFill/>
        </p:spPr>
        <p:txBody>
          <a:bodyPr wrap="square" rtlCol="0">
            <a:spAutoFit/>
          </a:bodyPr>
          <a:lstStyle/>
          <a:p>
            <a:endParaRPr lang="en-US" dirty="0"/>
          </a:p>
        </p:txBody>
      </p:sp>
      <p:sp>
        <p:nvSpPr>
          <p:cNvPr id="4" name="Rectangle 3"/>
          <p:cNvSpPr/>
          <p:nvPr/>
        </p:nvSpPr>
        <p:spPr>
          <a:xfrm>
            <a:off x="301761" y="1589872"/>
            <a:ext cx="8485626" cy="3970318"/>
          </a:xfrm>
          <a:prstGeom prst="rect">
            <a:avLst/>
          </a:prstGeom>
        </p:spPr>
        <p:txBody>
          <a:bodyPr wrap="square">
            <a:spAutoFit/>
          </a:bodyPr>
          <a:lstStyle/>
          <a:p>
            <a:pPr lvl="0"/>
            <a:endParaRPr lang="en-US" sz="2400" b="1" dirty="0" smtClean="0"/>
          </a:p>
          <a:p>
            <a:pPr lvl="0"/>
            <a:r>
              <a:rPr lang="en-US" sz="2400" b="1" dirty="0" smtClean="0"/>
              <a:t>Site </a:t>
            </a:r>
            <a:r>
              <a:rPr lang="en-US" sz="2400" b="1" dirty="0"/>
              <a:t>Rep Retreat</a:t>
            </a:r>
            <a:r>
              <a:rPr lang="en-US" sz="2400" b="1" dirty="0" smtClean="0"/>
              <a:t>-</a:t>
            </a:r>
            <a:r>
              <a:rPr lang="en-US" sz="2000" dirty="0" smtClean="0"/>
              <a:t>The </a:t>
            </a:r>
            <a:r>
              <a:rPr lang="en-US" sz="2000" dirty="0"/>
              <a:t>Site Rep Council and AMU Executive Board kicked off the school year with a retreat for all new and returning site reps. The retreat was held on August 29</a:t>
            </a:r>
            <a:r>
              <a:rPr lang="en-US" sz="2000" baseline="30000" dirty="0"/>
              <a:t>th</a:t>
            </a:r>
            <a:r>
              <a:rPr lang="en-US" sz="2000" dirty="0"/>
              <a:t> from 9:00-4:00 at CTA. During the retreat Dave Goldberg CTA’s new Secretary-Treasurer spoke to the rep council about building power and unity within AMU. Goldberg also discussed the Friedrich v. CTA case that is currently on its way to the Supreme Court. If the Supreme Court rules in favor of </a:t>
            </a:r>
            <a:r>
              <a:rPr lang="en-US" sz="2000" dirty="0" err="1"/>
              <a:t>Friedrichs</a:t>
            </a:r>
            <a:r>
              <a:rPr lang="en-US" sz="2000" dirty="0"/>
              <a:t> it could have dire consequences for CTA and AMU. We will be sharing more information on this important development.  Finally, site reps were trained on key aspects of the contract, one-on-ones, and progressive discipline. </a:t>
            </a:r>
          </a:p>
          <a:p>
            <a:pPr lvl="0"/>
            <a:endParaRPr lang="en-US" sz="2400" b="1" dirty="0" smtClean="0"/>
          </a:p>
        </p:txBody>
      </p:sp>
    </p:spTree>
    <p:extLst>
      <p:ext uri="{BB962C8B-B14F-4D97-AF65-F5344CB8AC3E}">
        <p14:creationId xmlns:p14="http://schemas.microsoft.com/office/powerpoint/2010/main" val="351465424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President </a:t>
            </a:r>
            <a:r>
              <a:rPr lang="en-US" dirty="0" smtClean="0"/>
              <a:t>Report-Salina Joiner </a:t>
            </a:r>
            <a:endParaRPr lang="en-US" dirty="0"/>
          </a:p>
        </p:txBody>
      </p:sp>
      <p:sp>
        <p:nvSpPr>
          <p:cNvPr id="4" name="Rectangle 3"/>
          <p:cNvSpPr/>
          <p:nvPr/>
        </p:nvSpPr>
        <p:spPr>
          <a:xfrm>
            <a:off x="498614" y="1140999"/>
            <a:ext cx="8188185" cy="5262980"/>
          </a:xfrm>
          <a:prstGeom prst="rect">
            <a:avLst/>
          </a:prstGeom>
        </p:spPr>
        <p:txBody>
          <a:bodyPr wrap="square">
            <a:spAutoFit/>
          </a:bodyPr>
          <a:lstStyle/>
          <a:p>
            <a:pPr lvl="0"/>
            <a:r>
              <a:rPr lang="en-US" sz="2800" b="1" dirty="0"/>
              <a:t>First Newsletter</a:t>
            </a:r>
            <a:r>
              <a:rPr lang="en-US" sz="2800" dirty="0"/>
              <a:t>- AMU’s first newsletter of the school year is scheduled to come out in October. If you would like to contribute to the newsletter please submit a proposal to Salina Joiner at </a:t>
            </a:r>
            <a:r>
              <a:rPr lang="en-US" sz="2800" u="sng" dirty="0">
                <a:hlinkClick r:id="rId2"/>
              </a:rPr>
              <a:t>president@amuanimo.org</a:t>
            </a:r>
            <a:r>
              <a:rPr lang="en-US" sz="2800" dirty="0"/>
              <a:t>. </a:t>
            </a:r>
          </a:p>
          <a:p>
            <a:pPr lvl="0"/>
            <a:endParaRPr lang="en-US" sz="2800" b="1" dirty="0"/>
          </a:p>
          <a:p>
            <a:pPr lvl="0"/>
            <a:r>
              <a:rPr lang="en-US" sz="2800" b="1" dirty="0" smtClean="0"/>
              <a:t>Evaluation </a:t>
            </a:r>
            <a:r>
              <a:rPr lang="en-US" sz="2800" b="1" dirty="0"/>
              <a:t>Pilot-</a:t>
            </a:r>
            <a:r>
              <a:rPr lang="en-US" sz="2800" dirty="0"/>
              <a:t> The Pilot observation cycle is currently underway. Throughout the year AMU members will have various opportunities to provide feedback on the new pilot.  AMU members will be able to participate in committees, surveys and luncheons. </a:t>
            </a:r>
          </a:p>
        </p:txBody>
      </p:sp>
    </p:spTree>
    <p:extLst>
      <p:ext uri="{BB962C8B-B14F-4D97-AF65-F5344CB8AC3E}">
        <p14:creationId xmlns:p14="http://schemas.microsoft.com/office/powerpoint/2010/main" val="380666943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President Report </a:t>
            </a:r>
            <a:endParaRPr lang="en-US" dirty="0"/>
          </a:p>
        </p:txBody>
      </p:sp>
      <p:sp>
        <p:nvSpPr>
          <p:cNvPr id="3" name="Rectangle 2"/>
          <p:cNvSpPr/>
          <p:nvPr/>
        </p:nvSpPr>
        <p:spPr>
          <a:xfrm>
            <a:off x="678078" y="1801904"/>
            <a:ext cx="8117263" cy="4154983"/>
          </a:xfrm>
          <a:prstGeom prst="rect">
            <a:avLst/>
          </a:prstGeom>
        </p:spPr>
        <p:txBody>
          <a:bodyPr wrap="square">
            <a:spAutoFit/>
          </a:bodyPr>
          <a:lstStyle/>
          <a:p>
            <a:pPr lvl="0"/>
            <a:r>
              <a:rPr lang="en-US" sz="2400" b="1" dirty="0"/>
              <a:t>Accessing Resources for pilot evaluation documents- </a:t>
            </a:r>
            <a:r>
              <a:rPr lang="en-US" sz="2400" dirty="0"/>
              <a:t>All resources for the pilot evaluation can be found on </a:t>
            </a:r>
            <a:r>
              <a:rPr lang="en-US" sz="2400" u="sng" dirty="0">
                <a:hlinkClick r:id="rId2"/>
              </a:rPr>
              <a:t>Connect</a:t>
            </a:r>
            <a:r>
              <a:rPr lang="en-US" sz="2400" dirty="0"/>
              <a:t>. After you log onto connect you will see a tab labeled, “Evaluation and Supports.” Once you click on this tab a drop down menu will appear. The first option under the menu is labeled, “Educator Effectiveness Homepage.” Click on this menu option.  Once on this page scroll down until you see a box that says, “California Evaluation Resources 15-16.</a:t>
            </a:r>
            <a:r>
              <a:rPr lang="en-US" sz="2400" b="1" dirty="0"/>
              <a:t>” </a:t>
            </a:r>
            <a:r>
              <a:rPr lang="en-US" sz="2400" dirty="0"/>
              <a:t>After you click on this box you can choose a folder for either the counselor evaluation or teacher evaluation. In both folders you will find all resources related to evaluations. </a:t>
            </a:r>
          </a:p>
        </p:txBody>
      </p:sp>
    </p:spTree>
    <p:extLst>
      <p:ext uri="{BB962C8B-B14F-4D97-AF65-F5344CB8AC3E}">
        <p14:creationId xmlns:p14="http://schemas.microsoft.com/office/powerpoint/2010/main" val="134178968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President </a:t>
            </a:r>
            <a:r>
              <a:rPr lang="en-US" dirty="0" smtClean="0"/>
              <a:t>Report- Salina Joiner </a:t>
            </a:r>
            <a:endParaRPr lang="en-US" dirty="0"/>
          </a:p>
        </p:txBody>
      </p:sp>
      <p:sp>
        <p:nvSpPr>
          <p:cNvPr id="3" name="TextBox 2"/>
          <p:cNvSpPr txBox="1"/>
          <p:nvPr/>
        </p:nvSpPr>
        <p:spPr>
          <a:xfrm>
            <a:off x="938731" y="1417638"/>
            <a:ext cx="7454630" cy="2831544"/>
          </a:xfrm>
          <a:prstGeom prst="rect">
            <a:avLst/>
          </a:prstGeom>
          <a:noFill/>
        </p:spPr>
        <p:txBody>
          <a:bodyPr wrap="square" rtlCol="0">
            <a:spAutoFit/>
          </a:bodyPr>
          <a:lstStyle/>
          <a:p>
            <a:pPr lvl="0"/>
            <a:r>
              <a:rPr lang="en-US" sz="3200" b="1" dirty="0"/>
              <a:t>President’s Schedule:</a:t>
            </a:r>
            <a:r>
              <a:rPr lang="en-US" sz="3200" dirty="0"/>
              <a:t>  The president’s schedule can be found on our newly designed website. It is located under the events tab. It is updated weekly.</a:t>
            </a:r>
          </a:p>
          <a:p>
            <a:pPr lvl="0"/>
            <a:endParaRPr lang="en-US" sz="3200" b="1" dirty="0"/>
          </a:p>
          <a:p>
            <a:endParaRPr lang="en-US" dirty="0"/>
          </a:p>
        </p:txBody>
      </p:sp>
    </p:spTree>
    <p:extLst>
      <p:ext uri="{BB962C8B-B14F-4D97-AF65-F5344CB8AC3E}">
        <p14:creationId xmlns:p14="http://schemas.microsoft.com/office/powerpoint/2010/main" val="93051949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a:t>
            </a:r>
            <a:r>
              <a:rPr lang="en-US" dirty="0" smtClean="0"/>
              <a:t>President- Angel Maldonaldo</a:t>
            </a:r>
            <a:endParaRPr lang="en-US" dirty="0"/>
          </a:p>
        </p:txBody>
      </p:sp>
      <p:sp>
        <p:nvSpPr>
          <p:cNvPr id="3" name="Rectangle 2"/>
          <p:cNvSpPr/>
          <p:nvPr/>
        </p:nvSpPr>
        <p:spPr>
          <a:xfrm>
            <a:off x="457200" y="2044004"/>
            <a:ext cx="7522014" cy="2308324"/>
          </a:xfrm>
          <a:prstGeom prst="rect">
            <a:avLst/>
          </a:prstGeom>
        </p:spPr>
        <p:txBody>
          <a:bodyPr wrap="square">
            <a:spAutoFit/>
          </a:bodyPr>
          <a:lstStyle/>
          <a:p>
            <a:pPr lvl="0" algn="ctr"/>
            <a:r>
              <a:rPr lang="en-US" sz="3600" dirty="0"/>
              <a:t>Did You Knows are back! This year you will receive a “Did you know” from a different Eboard member each week. </a:t>
            </a:r>
          </a:p>
        </p:txBody>
      </p:sp>
    </p:spTree>
    <p:extLst>
      <p:ext uri="{BB962C8B-B14F-4D97-AF65-F5344CB8AC3E}">
        <p14:creationId xmlns:p14="http://schemas.microsoft.com/office/powerpoint/2010/main" val="28198258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Counselor Vice </a:t>
            </a:r>
            <a:r>
              <a:rPr lang="en-US" dirty="0" smtClean="0"/>
              <a:t>President-Carol Moreno</a:t>
            </a:r>
            <a:endParaRPr lang="en-US" dirty="0"/>
          </a:p>
        </p:txBody>
      </p:sp>
      <p:sp>
        <p:nvSpPr>
          <p:cNvPr id="3" name="TextBox 2"/>
          <p:cNvSpPr txBox="1"/>
          <p:nvPr/>
        </p:nvSpPr>
        <p:spPr>
          <a:xfrm>
            <a:off x="1119032" y="2137722"/>
            <a:ext cx="4991637" cy="369332"/>
          </a:xfrm>
          <a:prstGeom prst="rect">
            <a:avLst/>
          </a:prstGeom>
          <a:noFill/>
        </p:spPr>
        <p:txBody>
          <a:bodyPr wrap="square" rtlCol="0">
            <a:spAutoFit/>
          </a:bodyPr>
          <a:lstStyle/>
          <a:p>
            <a:r>
              <a:rPr lang="en-US" dirty="0" smtClean="0"/>
              <a:t>Nothing to report</a:t>
            </a:r>
            <a:endParaRPr lang="en-US" dirty="0"/>
          </a:p>
        </p:txBody>
      </p:sp>
    </p:spTree>
    <p:extLst>
      <p:ext uri="{BB962C8B-B14F-4D97-AF65-F5344CB8AC3E}">
        <p14:creationId xmlns:p14="http://schemas.microsoft.com/office/powerpoint/2010/main" val="122130677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Secretary-Danielle Berger</a:t>
            </a:r>
            <a:endParaRPr lang="en-US" dirty="0"/>
          </a:p>
        </p:txBody>
      </p:sp>
      <p:sp>
        <p:nvSpPr>
          <p:cNvPr id="3" name="TextBox 2"/>
          <p:cNvSpPr txBox="1"/>
          <p:nvPr/>
        </p:nvSpPr>
        <p:spPr>
          <a:xfrm>
            <a:off x="1131605" y="1873650"/>
            <a:ext cx="4325248" cy="369332"/>
          </a:xfrm>
          <a:prstGeom prst="rect">
            <a:avLst/>
          </a:prstGeom>
          <a:noFill/>
        </p:spPr>
        <p:txBody>
          <a:bodyPr wrap="square" rtlCol="0">
            <a:spAutoFit/>
          </a:bodyPr>
          <a:lstStyle/>
          <a:p>
            <a:r>
              <a:rPr lang="en-US" dirty="0" smtClean="0"/>
              <a:t>Nothing to report</a:t>
            </a:r>
            <a:endParaRPr lang="en-US" dirty="0"/>
          </a:p>
        </p:txBody>
      </p:sp>
    </p:spTree>
    <p:extLst>
      <p:ext uri="{BB962C8B-B14F-4D97-AF65-F5344CB8AC3E}">
        <p14:creationId xmlns:p14="http://schemas.microsoft.com/office/powerpoint/2010/main" val="18261658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AMU Theme">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AMU Theme.thmx</Template>
  <TotalTime>423</TotalTime>
  <Words>909</Words>
  <Application>Microsoft Macintosh PowerPoint</Application>
  <PresentationFormat>On-screen Show (4:3)</PresentationFormat>
  <Paragraphs>51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AMU Theme</vt:lpstr>
      <vt:lpstr>PowerPoint Presentation</vt:lpstr>
      <vt:lpstr>Agenda </vt:lpstr>
      <vt:lpstr>President Report- Salina Joiner </vt:lpstr>
      <vt:lpstr>President Report-Salina Joiner </vt:lpstr>
      <vt:lpstr>President Report </vt:lpstr>
      <vt:lpstr>President Report- Salina Joiner </vt:lpstr>
      <vt:lpstr>Vice President- Angel Maldonaldo</vt:lpstr>
      <vt:lpstr>Counselor Vice President-Carol Moreno</vt:lpstr>
      <vt:lpstr>Secretary-Danielle Berger</vt:lpstr>
      <vt:lpstr>Treasurer’s Report-Danielle Parker</vt:lpstr>
      <vt:lpstr>Bargaining Chair- Elizabeth Ruff </vt:lpstr>
      <vt:lpstr>Benefits Chair- Brian Pfeffer </vt:lpstr>
      <vt:lpstr>Elections Chair-Stephanie Ronen </vt:lpstr>
      <vt:lpstr>Grievance Chair-Vacant </vt:lpstr>
      <vt:lpstr>Organizing Chair-Ben West </vt:lpstr>
      <vt:lpstr>Communications Chair-Ben West </vt:lpstr>
      <vt:lpstr>Unfinished Business </vt:lpstr>
      <vt:lpstr>New Business</vt:lpstr>
      <vt:lpstr>New Business</vt:lpstr>
      <vt:lpstr>Announcements/updates/DI</vt:lpstr>
      <vt:lpstr>Adjourn </vt:lpstr>
    </vt:vector>
  </TitlesOfParts>
  <Company>Animo Jackie Robinson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Salina Joiner</dc:creator>
  <cp:lastModifiedBy>Salina Joiner</cp:lastModifiedBy>
  <cp:revision>8</cp:revision>
  <dcterms:created xsi:type="dcterms:W3CDTF">2015-09-14T21:53:42Z</dcterms:created>
  <dcterms:modified xsi:type="dcterms:W3CDTF">2015-09-15T15:47:59Z</dcterms:modified>
</cp:coreProperties>
</file>