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58" r:id="rId3"/>
    <p:sldId id="259" r:id="rId4"/>
    <p:sldId id="300" r:id="rId5"/>
    <p:sldId id="301" r:id="rId6"/>
    <p:sldId id="302" r:id="rId7"/>
    <p:sldId id="304" r:id="rId8"/>
    <p:sldId id="266" r:id="rId9"/>
    <p:sldId id="267" r:id="rId10"/>
    <p:sldId id="273" r:id="rId11"/>
    <p:sldId id="306" r:id="rId12"/>
    <p:sldId id="277" r:id="rId13"/>
    <p:sldId id="278" r:id="rId14"/>
    <p:sldId id="279" r:id="rId15"/>
    <p:sldId id="281" r:id="rId16"/>
    <p:sldId id="28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33" d="100"/>
          <a:sy n="33" d="100"/>
        </p:scale>
        <p:origin x="-131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8D7183-12F3-F14C-8475-D4B40660E1C6}" type="datetimeFigureOut">
              <a:rPr lang="en-US" smtClean="0"/>
              <a:t>11/2/15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6D6BDF-6D4F-234C-91FD-8231D9A21BE6}" type="slidenum">
              <a:rPr lang="en-US" smtClean="0"/>
              <a:t>‹#›</a:t>
            </a:fld>
            <a:endParaRPr lang="en-US"/>
          </a:p>
        </p:txBody>
      </p:sp>
    </p:spTree>
    <p:extLst>
      <p:ext uri="{BB962C8B-B14F-4D97-AF65-F5344CB8AC3E}">
        <p14:creationId xmlns:p14="http://schemas.microsoft.com/office/powerpoint/2010/main" val="365078129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61212E-9EE0-41E7-839B-9A68CD8C3BA3}" type="datetimeFigureOut">
              <a:rPr lang="en-US" smtClean="0"/>
              <a:t>11/2/15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A105C-9E92-4965-9408-98567B1ABF7B}" type="slidenum">
              <a:rPr lang="en-US" smtClean="0"/>
              <a:t>‹#›</a:t>
            </a:fld>
            <a:endParaRPr lang="en-US"/>
          </a:p>
        </p:txBody>
      </p:sp>
    </p:spTree>
    <p:extLst>
      <p:ext uri="{BB962C8B-B14F-4D97-AF65-F5344CB8AC3E}">
        <p14:creationId xmlns:p14="http://schemas.microsoft.com/office/powerpoint/2010/main" val="3860346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61212E-9EE0-41E7-839B-9A68CD8C3BA3}" type="datetimeFigureOut">
              <a:rPr lang="en-US" smtClean="0"/>
              <a:t>11/2/15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A105C-9E92-4965-9408-98567B1ABF7B}" type="slidenum">
              <a:rPr lang="en-US" smtClean="0"/>
              <a:t>‹#›</a:t>
            </a:fld>
            <a:endParaRPr lang="en-US"/>
          </a:p>
        </p:txBody>
      </p:sp>
    </p:spTree>
    <p:extLst>
      <p:ext uri="{BB962C8B-B14F-4D97-AF65-F5344CB8AC3E}">
        <p14:creationId xmlns:p14="http://schemas.microsoft.com/office/powerpoint/2010/main" val="793255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61212E-9EE0-41E7-839B-9A68CD8C3BA3}" type="datetimeFigureOut">
              <a:rPr lang="en-US" smtClean="0"/>
              <a:t>11/2/15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A105C-9E92-4965-9408-98567B1ABF7B}" type="slidenum">
              <a:rPr lang="en-US" smtClean="0"/>
              <a:t>‹#›</a:t>
            </a:fld>
            <a:endParaRPr lang="en-US"/>
          </a:p>
        </p:txBody>
      </p:sp>
    </p:spTree>
    <p:extLst>
      <p:ext uri="{BB962C8B-B14F-4D97-AF65-F5344CB8AC3E}">
        <p14:creationId xmlns:p14="http://schemas.microsoft.com/office/powerpoint/2010/main" val="1833404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61212E-9EE0-41E7-839B-9A68CD8C3BA3}" type="datetimeFigureOut">
              <a:rPr lang="en-US" smtClean="0"/>
              <a:t>11/2/15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A105C-9E92-4965-9408-98567B1ABF7B}" type="slidenum">
              <a:rPr lang="en-US" smtClean="0"/>
              <a:t>‹#›</a:t>
            </a:fld>
            <a:endParaRPr lang="en-US"/>
          </a:p>
        </p:txBody>
      </p:sp>
    </p:spTree>
    <p:extLst>
      <p:ext uri="{BB962C8B-B14F-4D97-AF65-F5344CB8AC3E}">
        <p14:creationId xmlns:p14="http://schemas.microsoft.com/office/powerpoint/2010/main" val="2034025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61212E-9EE0-41E7-839B-9A68CD8C3BA3}" type="datetimeFigureOut">
              <a:rPr lang="en-US" smtClean="0"/>
              <a:t>11/2/15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A105C-9E92-4965-9408-98567B1ABF7B}" type="slidenum">
              <a:rPr lang="en-US" smtClean="0"/>
              <a:t>‹#›</a:t>
            </a:fld>
            <a:endParaRPr lang="en-US"/>
          </a:p>
        </p:txBody>
      </p:sp>
    </p:spTree>
    <p:extLst>
      <p:ext uri="{BB962C8B-B14F-4D97-AF65-F5344CB8AC3E}">
        <p14:creationId xmlns:p14="http://schemas.microsoft.com/office/powerpoint/2010/main" val="303912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61212E-9EE0-41E7-839B-9A68CD8C3BA3}" type="datetimeFigureOut">
              <a:rPr lang="en-US" smtClean="0"/>
              <a:t>11/2/15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8A105C-9E92-4965-9408-98567B1ABF7B}" type="slidenum">
              <a:rPr lang="en-US" smtClean="0"/>
              <a:t>‹#›</a:t>
            </a:fld>
            <a:endParaRPr lang="en-US"/>
          </a:p>
        </p:txBody>
      </p:sp>
    </p:spTree>
    <p:extLst>
      <p:ext uri="{BB962C8B-B14F-4D97-AF65-F5344CB8AC3E}">
        <p14:creationId xmlns:p14="http://schemas.microsoft.com/office/powerpoint/2010/main" val="829745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61212E-9EE0-41E7-839B-9A68CD8C3BA3}" type="datetimeFigureOut">
              <a:rPr lang="en-US" smtClean="0"/>
              <a:t>11/2/15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8A105C-9E92-4965-9408-98567B1ABF7B}" type="slidenum">
              <a:rPr lang="en-US" smtClean="0"/>
              <a:t>‹#›</a:t>
            </a:fld>
            <a:endParaRPr lang="en-US"/>
          </a:p>
        </p:txBody>
      </p:sp>
    </p:spTree>
    <p:extLst>
      <p:ext uri="{BB962C8B-B14F-4D97-AF65-F5344CB8AC3E}">
        <p14:creationId xmlns:p14="http://schemas.microsoft.com/office/powerpoint/2010/main" val="2399376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61212E-9EE0-41E7-839B-9A68CD8C3BA3}" type="datetimeFigureOut">
              <a:rPr lang="en-US" smtClean="0"/>
              <a:t>11/2/15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8A105C-9E92-4965-9408-98567B1ABF7B}" type="slidenum">
              <a:rPr lang="en-US" smtClean="0"/>
              <a:t>‹#›</a:t>
            </a:fld>
            <a:endParaRPr lang="en-US"/>
          </a:p>
        </p:txBody>
      </p:sp>
    </p:spTree>
    <p:extLst>
      <p:ext uri="{BB962C8B-B14F-4D97-AF65-F5344CB8AC3E}">
        <p14:creationId xmlns:p14="http://schemas.microsoft.com/office/powerpoint/2010/main" val="934538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61212E-9EE0-41E7-839B-9A68CD8C3BA3}" type="datetimeFigureOut">
              <a:rPr lang="en-US" smtClean="0"/>
              <a:t>11/2/15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8A105C-9E92-4965-9408-98567B1ABF7B}" type="slidenum">
              <a:rPr lang="en-US" smtClean="0"/>
              <a:t>‹#›</a:t>
            </a:fld>
            <a:endParaRPr lang="en-US"/>
          </a:p>
        </p:txBody>
      </p:sp>
    </p:spTree>
    <p:extLst>
      <p:ext uri="{BB962C8B-B14F-4D97-AF65-F5344CB8AC3E}">
        <p14:creationId xmlns:p14="http://schemas.microsoft.com/office/powerpoint/2010/main" val="984340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61212E-9EE0-41E7-839B-9A68CD8C3BA3}" type="datetimeFigureOut">
              <a:rPr lang="en-US" smtClean="0"/>
              <a:t>11/2/15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8A105C-9E92-4965-9408-98567B1ABF7B}" type="slidenum">
              <a:rPr lang="en-US" smtClean="0"/>
              <a:t>‹#›</a:t>
            </a:fld>
            <a:endParaRPr lang="en-US"/>
          </a:p>
        </p:txBody>
      </p:sp>
    </p:spTree>
    <p:extLst>
      <p:ext uri="{BB962C8B-B14F-4D97-AF65-F5344CB8AC3E}">
        <p14:creationId xmlns:p14="http://schemas.microsoft.com/office/powerpoint/2010/main" val="1423014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61212E-9EE0-41E7-839B-9A68CD8C3BA3}" type="datetimeFigureOut">
              <a:rPr lang="en-US" smtClean="0"/>
              <a:t>11/2/15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8A105C-9E92-4965-9408-98567B1ABF7B}" type="slidenum">
              <a:rPr lang="en-US" smtClean="0"/>
              <a:t>‹#›</a:t>
            </a:fld>
            <a:endParaRPr lang="en-US"/>
          </a:p>
        </p:txBody>
      </p:sp>
    </p:spTree>
    <p:extLst>
      <p:ext uri="{BB962C8B-B14F-4D97-AF65-F5344CB8AC3E}">
        <p14:creationId xmlns:p14="http://schemas.microsoft.com/office/powerpoint/2010/main" val="5665545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lum/>
          </a:blip>
          <a:srcRect/>
          <a:stretch>
            <a:fillRect l="-5000" r="-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61212E-9EE0-41E7-839B-9A68CD8C3BA3}" type="datetimeFigureOut">
              <a:rPr lang="en-US" smtClean="0"/>
              <a:t>11/2/15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8A105C-9E92-4965-9408-98567B1ABF7B}" type="slidenum">
              <a:rPr lang="en-US" smtClean="0"/>
              <a:t>‹#›</a:t>
            </a:fld>
            <a:endParaRPr lang="en-US"/>
          </a:p>
        </p:txBody>
      </p:sp>
    </p:spTree>
    <p:extLst>
      <p:ext uri="{BB962C8B-B14F-4D97-AF65-F5344CB8AC3E}">
        <p14:creationId xmlns:p14="http://schemas.microsoft.com/office/powerpoint/2010/main" val="1981552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AMU Rep Council Meeting</a:t>
            </a:r>
            <a:endParaRPr lang="en-US" dirty="0"/>
          </a:p>
        </p:txBody>
      </p:sp>
      <p:sp>
        <p:nvSpPr>
          <p:cNvPr id="3" name="Subtitle 2"/>
          <p:cNvSpPr>
            <a:spLocks noGrp="1"/>
          </p:cNvSpPr>
          <p:nvPr>
            <p:ph type="subTitle" idx="1"/>
          </p:nvPr>
        </p:nvSpPr>
        <p:spPr/>
        <p:txBody>
          <a:bodyPr/>
          <a:lstStyle/>
          <a:p>
            <a:r>
              <a:rPr lang="en-US" dirty="0" smtClean="0"/>
              <a:t>November 2nd, </a:t>
            </a:r>
            <a:r>
              <a:rPr lang="en-US" dirty="0" smtClean="0"/>
              <a:t>2015</a:t>
            </a:r>
          </a:p>
          <a:p>
            <a:r>
              <a:rPr lang="en-US" dirty="0" smtClean="0"/>
              <a:t>5:00-7:00</a:t>
            </a:r>
          </a:p>
          <a:p>
            <a:r>
              <a:rPr lang="en-US" dirty="0" smtClean="0"/>
              <a:t>CTA</a:t>
            </a:r>
            <a:endParaRPr lang="en-US" dirty="0"/>
          </a:p>
        </p:txBody>
      </p:sp>
    </p:spTree>
    <p:extLst>
      <p:ext uri="{BB962C8B-B14F-4D97-AF65-F5344CB8AC3E}">
        <p14:creationId xmlns:p14="http://schemas.microsoft.com/office/powerpoint/2010/main" val="183688465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accent3">
                      <a:satMod val="175000"/>
                      <a:alpha val="40000"/>
                    </a:schemeClr>
                  </a:glow>
                  <a:outerShdw blurRad="50800" algn="tl" rotWithShape="0">
                    <a:srgbClr val="000000"/>
                  </a:outerShdw>
                </a:effectLst>
                <a:latin typeface="Times New Roman"/>
                <a:cs typeface="Times New Roman"/>
              </a:rPr>
              <a:t>Grievance </a:t>
            </a:r>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accent3">
                      <a:satMod val="175000"/>
                      <a:alpha val="40000"/>
                    </a:schemeClr>
                  </a:glow>
                  <a:outerShdw blurRad="50800" algn="tl" rotWithShape="0">
                    <a:srgbClr val="000000"/>
                  </a:outerShdw>
                </a:effectLst>
                <a:latin typeface="Times New Roman"/>
                <a:cs typeface="Times New Roman"/>
              </a:rPr>
              <a:t>Report</a:t>
            </a:r>
            <a:r>
              <a:rPr lang="en-US" dirty="0" smtClean="0">
                <a:solidFill>
                  <a:srgbClr val="000000"/>
                </a:solidFill>
                <a:latin typeface="Times New Roman"/>
                <a:cs typeface="Times New Roman"/>
              </a:rPr>
              <a:t/>
            </a:r>
            <a:br>
              <a:rPr lang="en-US" dirty="0" smtClean="0">
                <a:solidFill>
                  <a:srgbClr val="000000"/>
                </a:solidFill>
                <a:latin typeface="Times New Roman"/>
                <a:cs typeface="Times New Roman"/>
              </a:rPr>
            </a:br>
            <a:endParaRPr lang="en-US" dirty="0">
              <a:solidFill>
                <a:srgbClr val="000000"/>
              </a:solidFill>
            </a:endParaRPr>
          </a:p>
        </p:txBody>
      </p:sp>
      <p:sp>
        <p:nvSpPr>
          <p:cNvPr id="4" name="Rectangle 3"/>
          <p:cNvSpPr/>
          <p:nvPr/>
        </p:nvSpPr>
        <p:spPr>
          <a:xfrm>
            <a:off x="676438" y="1747127"/>
            <a:ext cx="8010361" cy="5570756"/>
          </a:xfrm>
          <a:prstGeom prst="rect">
            <a:avLst/>
          </a:prstGeom>
        </p:spPr>
        <p:txBody>
          <a:bodyPr wrap="square">
            <a:spAutoFit/>
          </a:bodyPr>
          <a:lstStyle/>
          <a:p>
            <a:r>
              <a:rPr lang="en-US" sz="3200" b="1" u="sng" dirty="0" smtClean="0"/>
              <a:t>Grievance</a:t>
            </a:r>
          </a:p>
          <a:p>
            <a:pPr marL="457200" lvl="0" indent="-457200">
              <a:buFont typeface="Wingdings" charset="2"/>
              <a:buChar char="q"/>
            </a:pPr>
            <a:r>
              <a:rPr lang="en-US" sz="2800" b="1" dirty="0"/>
              <a:t>Level III Letter of Reprimand Grievance</a:t>
            </a:r>
            <a:endParaRPr lang="en-US" sz="2800" dirty="0"/>
          </a:p>
          <a:p>
            <a:pPr lvl="0"/>
            <a:r>
              <a:rPr lang="en-US" sz="2800" dirty="0"/>
              <a:t>The level III grievance meeting was held on Monday October 26</a:t>
            </a:r>
            <a:r>
              <a:rPr lang="en-US" sz="2800" baseline="30000" dirty="0"/>
              <a:t>th</a:t>
            </a:r>
            <a:r>
              <a:rPr lang="en-US" sz="2800" dirty="0"/>
              <a:t> at the Green Dot Home Office. The session started with Green Dot stating its reasons for providing the Letter of Reprimand to the grievant. Then the union discussed its reasons for filing the grievance. After an hour and a half of both parties presenting their sides the board unanimously decided to uphold the letter of reprimand.  AMU has not yet decided on next steps</a:t>
            </a:r>
            <a:r>
              <a:rPr lang="en-US" sz="3600" dirty="0"/>
              <a:t>. </a:t>
            </a:r>
          </a:p>
          <a:p>
            <a:endParaRPr lang="en-US" sz="3600" b="1" dirty="0"/>
          </a:p>
        </p:txBody>
      </p:sp>
    </p:spTree>
    <p:extLst>
      <p:ext uri="{BB962C8B-B14F-4D97-AF65-F5344CB8AC3E}">
        <p14:creationId xmlns:p14="http://schemas.microsoft.com/office/powerpoint/2010/main" val="418314051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accent3">
                      <a:satMod val="175000"/>
                      <a:alpha val="40000"/>
                    </a:schemeClr>
                  </a:glow>
                  <a:outerShdw blurRad="50800" algn="tl" rotWithShape="0">
                    <a:srgbClr val="000000"/>
                  </a:outerShdw>
                </a:effectLst>
                <a:latin typeface="Times New Roman"/>
                <a:cs typeface="Times New Roman"/>
              </a:rPr>
              <a:t>Bargaining </a:t>
            </a:r>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accent3">
                      <a:satMod val="175000"/>
                      <a:alpha val="40000"/>
                    </a:schemeClr>
                  </a:glow>
                  <a:outerShdw blurRad="50800" algn="tl" rotWithShape="0">
                    <a:srgbClr val="000000"/>
                  </a:outerShdw>
                </a:effectLst>
                <a:latin typeface="Times New Roman"/>
                <a:cs typeface="Times New Roman"/>
              </a:rPr>
              <a:t>Report</a:t>
            </a:r>
            <a:b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accent3">
                      <a:satMod val="175000"/>
                      <a:alpha val="40000"/>
                    </a:schemeClr>
                  </a:glow>
                  <a:outerShdw blurRad="50800" algn="tl" rotWithShape="0">
                    <a:srgbClr val="000000"/>
                  </a:outerShdw>
                </a:effectLst>
                <a:latin typeface="Times New Roman"/>
                <a:cs typeface="Times New Roman"/>
              </a:rPr>
            </a:br>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accent3">
                      <a:satMod val="175000"/>
                      <a:alpha val="40000"/>
                    </a:schemeClr>
                  </a:glow>
                  <a:outerShdw blurRad="50800" algn="tl" rotWithShape="0">
                    <a:srgbClr val="000000"/>
                  </a:outerShdw>
                </a:effectLst>
                <a:latin typeface="Times New Roman"/>
                <a:cs typeface="Times New Roman"/>
              </a:rPr>
              <a:t>Elizabeth Ruff</a:t>
            </a:r>
            <a:r>
              <a:rPr lang="en-US" dirty="0" smtClean="0">
                <a:solidFill>
                  <a:srgbClr val="000000"/>
                </a:solidFill>
                <a:latin typeface="Times New Roman"/>
                <a:cs typeface="Times New Roman"/>
              </a:rPr>
              <a:t/>
            </a:r>
            <a:br>
              <a:rPr lang="en-US" dirty="0" smtClean="0">
                <a:solidFill>
                  <a:srgbClr val="000000"/>
                </a:solidFill>
                <a:latin typeface="Times New Roman"/>
                <a:cs typeface="Times New Roman"/>
              </a:rPr>
            </a:br>
            <a:endParaRPr lang="en-US" dirty="0">
              <a:solidFill>
                <a:srgbClr val="000000"/>
              </a:solidFill>
            </a:endParaRPr>
          </a:p>
        </p:txBody>
      </p:sp>
      <p:sp>
        <p:nvSpPr>
          <p:cNvPr id="4" name="Rectangle 3"/>
          <p:cNvSpPr/>
          <p:nvPr/>
        </p:nvSpPr>
        <p:spPr>
          <a:xfrm>
            <a:off x="457200" y="1287244"/>
            <a:ext cx="8010361" cy="3416320"/>
          </a:xfrm>
          <a:prstGeom prst="rect">
            <a:avLst/>
          </a:prstGeom>
        </p:spPr>
        <p:txBody>
          <a:bodyPr wrap="square">
            <a:spAutoFit/>
          </a:bodyPr>
          <a:lstStyle/>
          <a:p>
            <a:r>
              <a:rPr lang="en-US" sz="3600" b="1" dirty="0" smtClean="0"/>
              <a:t>AMU </a:t>
            </a:r>
            <a:r>
              <a:rPr lang="en-US" sz="3600" b="1" dirty="0"/>
              <a:t>Bargaining Survey </a:t>
            </a:r>
            <a:endParaRPr lang="en-US" sz="3600" dirty="0"/>
          </a:p>
          <a:p>
            <a:pPr marL="571500" indent="-571500">
              <a:buFont typeface="Wingdings" charset="2"/>
              <a:buChar char="q"/>
            </a:pPr>
            <a:r>
              <a:rPr lang="en-US" sz="3600" dirty="0"/>
              <a:t>It’s that time of year again! The bargaining team wants and needs to hear from you. During the week of November 17</a:t>
            </a:r>
            <a:r>
              <a:rPr lang="en-US" sz="3600" baseline="30000" dirty="0"/>
              <a:t>th</a:t>
            </a:r>
            <a:r>
              <a:rPr lang="en-US" sz="3600" dirty="0"/>
              <a:t> we will send out the </a:t>
            </a:r>
            <a:r>
              <a:rPr lang="en-US" sz="3600" dirty="0" smtClean="0"/>
              <a:t>bargaining. </a:t>
            </a:r>
            <a:endParaRPr lang="en-US" sz="3600" b="1" dirty="0"/>
          </a:p>
        </p:txBody>
      </p:sp>
    </p:spTree>
    <p:extLst>
      <p:ext uri="{BB962C8B-B14F-4D97-AF65-F5344CB8AC3E}">
        <p14:creationId xmlns:p14="http://schemas.microsoft.com/office/powerpoint/2010/main" val="349921966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accent3">
                      <a:satMod val="175000"/>
                      <a:alpha val="40000"/>
                    </a:schemeClr>
                  </a:glow>
                  <a:outerShdw blurRad="50800" algn="tl" rotWithShape="0">
                    <a:srgbClr val="000000"/>
                  </a:outerShdw>
                </a:effectLst>
                <a:latin typeface="Times New Roman"/>
                <a:cs typeface="Times New Roman"/>
              </a:rPr>
              <a:t>Old Business</a:t>
            </a:r>
            <a:endParaRPr lang="en-US"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accent3">
                    <a:satMod val="175000"/>
                    <a:alpha val="40000"/>
                  </a:schemeClr>
                </a:glow>
                <a:outerShdw blurRad="50800" algn="tl" rotWithShape="0">
                  <a:srgbClr val="000000"/>
                </a:outerShdw>
              </a:effectLst>
              <a:latin typeface="Times New Roman"/>
              <a:cs typeface="Times New Roman"/>
            </a:endParaRPr>
          </a:p>
        </p:txBody>
      </p:sp>
      <p:sp>
        <p:nvSpPr>
          <p:cNvPr id="4" name="TextBox 3"/>
          <p:cNvSpPr txBox="1"/>
          <p:nvPr/>
        </p:nvSpPr>
        <p:spPr>
          <a:xfrm>
            <a:off x="213748" y="1722752"/>
            <a:ext cx="8813948"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29262831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Business</a:t>
            </a:r>
            <a:endParaRPr lang="en-US" dirty="0"/>
          </a:p>
        </p:txBody>
      </p:sp>
    </p:spTree>
    <p:extLst>
      <p:ext uri="{BB962C8B-B14F-4D97-AF65-F5344CB8AC3E}">
        <p14:creationId xmlns:p14="http://schemas.microsoft.com/office/powerpoint/2010/main" val="280095155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Items</a:t>
            </a:r>
            <a:endParaRPr lang="en-US" dirty="0"/>
          </a:p>
        </p:txBody>
      </p:sp>
    </p:spTree>
    <p:extLst>
      <p:ext uri="{BB962C8B-B14F-4D97-AF65-F5344CB8AC3E}">
        <p14:creationId xmlns:p14="http://schemas.microsoft.com/office/powerpoint/2010/main" val="4934136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accent3">
                      <a:satMod val="175000"/>
                      <a:alpha val="40000"/>
                    </a:schemeClr>
                  </a:glow>
                  <a:outerShdw blurRad="50800" algn="tl" rotWithShape="0">
                    <a:srgbClr val="000000"/>
                  </a:outerShdw>
                </a:effectLst>
                <a:latin typeface="Times New Roman"/>
                <a:cs typeface="Times New Roman"/>
              </a:rPr>
              <a:t>Announcements</a:t>
            </a:r>
            <a:endParaRPr lang="en-US"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accent3">
                    <a:satMod val="175000"/>
                    <a:alpha val="40000"/>
                  </a:schemeClr>
                </a:glow>
                <a:outerShdw blurRad="50800" algn="tl" rotWithShape="0">
                  <a:srgbClr val="000000"/>
                </a:outerShdw>
              </a:effectLst>
            </a:endParaRPr>
          </a:p>
        </p:txBody>
      </p:sp>
    </p:spTree>
    <p:extLst>
      <p:ext uri="{BB962C8B-B14F-4D97-AF65-F5344CB8AC3E}">
        <p14:creationId xmlns:p14="http://schemas.microsoft.com/office/powerpoint/2010/main" val="347713844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accent3">
                      <a:satMod val="175000"/>
                      <a:alpha val="40000"/>
                    </a:schemeClr>
                  </a:glow>
                  <a:outerShdw blurRad="50800" algn="tl" rotWithShape="0">
                    <a:srgbClr val="000000"/>
                  </a:outerShdw>
                </a:effectLst>
                <a:latin typeface="Times New Roman"/>
                <a:cs typeface="Times New Roman"/>
              </a:rPr>
              <a:t>Adjournment</a:t>
            </a:r>
            <a:endParaRPr lang="en-US"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accent3">
                    <a:satMod val="175000"/>
                    <a:alpha val="40000"/>
                  </a:schemeClr>
                </a:glow>
                <a:outerShdw blurRad="50800" algn="tl" rotWithShape="0">
                  <a:srgbClr val="000000"/>
                </a:outerShdw>
              </a:effectLst>
            </a:endParaRPr>
          </a:p>
        </p:txBody>
      </p:sp>
    </p:spTree>
    <p:extLst>
      <p:ext uri="{BB962C8B-B14F-4D97-AF65-F5344CB8AC3E}">
        <p14:creationId xmlns:p14="http://schemas.microsoft.com/office/powerpoint/2010/main" val="428990713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accent3">
                      <a:satMod val="175000"/>
                      <a:alpha val="40000"/>
                    </a:schemeClr>
                  </a:glow>
                  <a:outerShdw blurRad="50800" algn="tl" rotWithShape="0">
                    <a:srgbClr val="000000"/>
                  </a:outerShdw>
                </a:effectLst>
                <a:latin typeface="Times New Roman"/>
                <a:cs typeface="Times New Roman"/>
              </a:rPr>
              <a:t>Agenda</a:t>
            </a:r>
            <a:endParaRPr lang="en-US"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accent3">
                    <a:satMod val="175000"/>
                    <a:alpha val="40000"/>
                  </a:schemeClr>
                </a:glow>
                <a:outerShdw blurRad="50800" algn="tl" rotWithShape="0">
                  <a:srgbClr val="000000"/>
                </a:outerShdw>
              </a:effectLst>
              <a:latin typeface="Times New Roman"/>
              <a:cs typeface="Times New Roman"/>
            </a:endParaRPr>
          </a:p>
        </p:txBody>
      </p:sp>
      <p:sp>
        <p:nvSpPr>
          <p:cNvPr id="3" name="TextBox 2"/>
          <p:cNvSpPr txBox="1"/>
          <p:nvPr/>
        </p:nvSpPr>
        <p:spPr>
          <a:xfrm>
            <a:off x="1023815" y="1322818"/>
            <a:ext cx="7191981" cy="5078314"/>
          </a:xfrm>
          <a:prstGeom prst="rect">
            <a:avLst/>
          </a:prstGeom>
          <a:noFill/>
        </p:spPr>
        <p:txBody>
          <a:bodyPr wrap="square" rtlCol="0">
            <a:spAutoFit/>
          </a:bodyPr>
          <a:lstStyle/>
          <a:p>
            <a:pPr algn="ctr"/>
            <a:endParaRPr lang="en-US" dirty="0" smtClean="0">
              <a:solidFill>
                <a:srgbClr val="000000"/>
              </a:solidFill>
              <a:latin typeface="+mj-lt"/>
              <a:cs typeface="Times New Roman"/>
            </a:endParaRPr>
          </a:p>
          <a:p>
            <a:pPr marL="285750" indent="-285750">
              <a:buFont typeface="Wingdings" charset="2"/>
              <a:buChar char="q"/>
            </a:pPr>
            <a:r>
              <a:rPr lang="en-US" dirty="0" smtClean="0">
                <a:solidFill>
                  <a:srgbClr val="000000"/>
                </a:solidFill>
                <a:latin typeface="+mj-lt"/>
                <a:cs typeface="Times New Roman"/>
              </a:rPr>
              <a:t>Roll Call</a:t>
            </a:r>
          </a:p>
          <a:p>
            <a:pPr marL="285750" indent="-285750">
              <a:buFont typeface="Wingdings" charset="2"/>
              <a:buChar char="q"/>
            </a:pPr>
            <a:r>
              <a:rPr lang="en-US" dirty="0" smtClean="0">
                <a:solidFill>
                  <a:srgbClr val="000000"/>
                </a:solidFill>
                <a:latin typeface="+mj-lt"/>
                <a:cs typeface="Times New Roman"/>
              </a:rPr>
              <a:t>Approval of </a:t>
            </a:r>
            <a:r>
              <a:rPr lang="en-US" dirty="0">
                <a:solidFill>
                  <a:srgbClr val="000000"/>
                </a:solidFill>
                <a:latin typeface="+mj-lt"/>
                <a:cs typeface="Times New Roman"/>
              </a:rPr>
              <a:t> </a:t>
            </a:r>
            <a:r>
              <a:rPr lang="en-US" dirty="0" smtClean="0">
                <a:solidFill>
                  <a:srgbClr val="000000"/>
                </a:solidFill>
                <a:latin typeface="+mj-lt"/>
                <a:cs typeface="Times New Roman"/>
              </a:rPr>
              <a:t>Agenda</a:t>
            </a:r>
          </a:p>
          <a:p>
            <a:pPr marL="285750" indent="-285750">
              <a:buFont typeface="Wingdings" charset="2"/>
              <a:buChar char="q"/>
            </a:pPr>
            <a:r>
              <a:rPr lang="en-US" dirty="0" smtClean="0">
                <a:solidFill>
                  <a:srgbClr val="000000"/>
                </a:solidFill>
                <a:latin typeface="+mj-lt"/>
                <a:cs typeface="Times New Roman"/>
              </a:rPr>
              <a:t>Approval of September Minutes</a:t>
            </a:r>
          </a:p>
          <a:p>
            <a:pPr marL="285750" indent="-285750">
              <a:buFont typeface="Wingdings" charset="2"/>
              <a:buChar char="q"/>
            </a:pPr>
            <a:r>
              <a:rPr lang="en-US" dirty="0" smtClean="0">
                <a:solidFill>
                  <a:srgbClr val="000000"/>
                </a:solidFill>
                <a:latin typeface="+mj-lt"/>
                <a:cs typeface="Times New Roman"/>
              </a:rPr>
              <a:t>Executive Board Report</a:t>
            </a:r>
          </a:p>
          <a:p>
            <a:pPr marL="285750" indent="-285750">
              <a:buFont typeface="Wingdings" charset="2"/>
              <a:buChar char="q"/>
            </a:pPr>
            <a:r>
              <a:rPr lang="en-US" dirty="0" smtClean="0">
                <a:solidFill>
                  <a:srgbClr val="000000"/>
                </a:solidFill>
                <a:latin typeface="+mj-lt"/>
                <a:cs typeface="Times New Roman"/>
              </a:rPr>
              <a:t>Committee Reports</a:t>
            </a:r>
          </a:p>
          <a:p>
            <a:pPr marL="285750" indent="-285750">
              <a:buFont typeface="Wingdings" charset="2"/>
              <a:buChar char="q"/>
            </a:pPr>
            <a:r>
              <a:rPr lang="en-US" dirty="0" smtClean="0">
                <a:solidFill>
                  <a:srgbClr val="000000"/>
                </a:solidFill>
                <a:latin typeface="+mj-lt"/>
                <a:cs typeface="Times New Roman"/>
              </a:rPr>
              <a:t>Unfinished Business</a:t>
            </a:r>
            <a:r>
              <a:rPr lang="en-US" dirty="0">
                <a:solidFill>
                  <a:srgbClr val="000000"/>
                </a:solidFill>
                <a:latin typeface="+mj-lt"/>
                <a:cs typeface="Times New Roman"/>
              </a:rPr>
              <a:t>-</a:t>
            </a:r>
            <a:endParaRPr lang="en-US" dirty="0" smtClean="0">
              <a:solidFill>
                <a:srgbClr val="000000"/>
              </a:solidFill>
              <a:latin typeface="+mj-lt"/>
              <a:cs typeface="Times New Roman"/>
            </a:endParaRPr>
          </a:p>
          <a:p>
            <a:pPr marL="285750" indent="-285750">
              <a:buFont typeface="Wingdings" charset="2"/>
              <a:buChar char="q"/>
            </a:pPr>
            <a:r>
              <a:rPr lang="en-US" dirty="0" smtClean="0">
                <a:solidFill>
                  <a:srgbClr val="000000"/>
                </a:solidFill>
                <a:latin typeface="+mj-lt"/>
                <a:cs typeface="Times New Roman"/>
              </a:rPr>
              <a:t>New Business</a:t>
            </a:r>
          </a:p>
          <a:p>
            <a:pPr marL="285750" indent="-285750">
              <a:buFont typeface="Wingdings" charset="2"/>
              <a:buChar char="q"/>
            </a:pPr>
            <a:r>
              <a:rPr lang="en-US" dirty="0" smtClean="0">
                <a:solidFill>
                  <a:srgbClr val="000000"/>
                </a:solidFill>
                <a:latin typeface="+mj-lt"/>
                <a:cs typeface="Times New Roman"/>
              </a:rPr>
              <a:t>Discussion Items</a:t>
            </a:r>
            <a:endParaRPr lang="en-US" dirty="0">
              <a:solidFill>
                <a:srgbClr val="000000"/>
              </a:solidFill>
              <a:latin typeface="+mj-lt"/>
              <a:cs typeface="Times New Roman"/>
            </a:endParaRPr>
          </a:p>
          <a:p>
            <a:pPr marL="285750" indent="-285750">
              <a:buFont typeface="Wingdings" charset="2"/>
              <a:buChar char="q"/>
            </a:pPr>
            <a:r>
              <a:rPr lang="en-US" dirty="0" smtClean="0">
                <a:solidFill>
                  <a:srgbClr val="000000"/>
                </a:solidFill>
                <a:latin typeface="+mj-lt"/>
                <a:cs typeface="Times New Roman"/>
              </a:rPr>
              <a:t>Announcements</a:t>
            </a:r>
          </a:p>
          <a:p>
            <a:pPr marL="285750" indent="-285750">
              <a:buFont typeface="Wingdings" charset="2"/>
              <a:buChar char="q"/>
            </a:pPr>
            <a:r>
              <a:rPr lang="en-US" dirty="0" smtClean="0">
                <a:solidFill>
                  <a:srgbClr val="000000"/>
                </a:solidFill>
                <a:latin typeface="+mj-lt"/>
                <a:cs typeface="Times New Roman"/>
              </a:rPr>
              <a:t>Adjournment</a:t>
            </a:r>
          </a:p>
          <a:p>
            <a:endParaRPr lang="en-US" dirty="0" smtClean="0"/>
          </a:p>
          <a:p>
            <a:pPr marL="285750" indent="-285750">
              <a:buFont typeface="Wingdings" charset="2"/>
              <a:buChar char="q"/>
            </a:pPr>
            <a:endParaRPr lang="en-US" dirty="0" smtClean="0"/>
          </a:p>
          <a:p>
            <a:endParaRPr lang="en-US" dirty="0" smtClean="0"/>
          </a:p>
          <a:p>
            <a:pPr marL="285750" indent="-285750">
              <a:buFont typeface="Wingdings" charset="2"/>
              <a:buChar char="q"/>
            </a:pPr>
            <a:endParaRPr lang="en-US" dirty="0" smtClean="0"/>
          </a:p>
          <a:p>
            <a:pPr marL="285750" indent="-285750">
              <a:buFont typeface="Wingdings" charset="2"/>
              <a:buChar char="q"/>
            </a:pPr>
            <a:endParaRPr lang="en-US" dirty="0" smtClean="0"/>
          </a:p>
          <a:p>
            <a:endParaRPr lang="en-US" dirty="0"/>
          </a:p>
          <a:p>
            <a:endParaRPr lang="en-US" dirty="0"/>
          </a:p>
        </p:txBody>
      </p:sp>
    </p:spTree>
    <p:extLst>
      <p:ext uri="{BB962C8B-B14F-4D97-AF65-F5344CB8AC3E}">
        <p14:creationId xmlns:p14="http://schemas.microsoft.com/office/powerpoint/2010/main" val="321268460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39700">
                    <a:schemeClr val="accent3">
                      <a:satMod val="175000"/>
                      <a:alpha val="40000"/>
                    </a:schemeClr>
                  </a:glow>
                  <a:outerShdw blurRad="50800" algn="tl" rotWithShape="0">
                    <a:srgbClr val="000000"/>
                  </a:outerShdw>
                </a:effectLst>
                <a:latin typeface="Times New Roman"/>
                <a:cs typeface="Times New Roman"/>
              </a:rPr>
              <a:t>Executive Board Reports </a:t>
            </a:r>
            <a:r>
              <a:rPr lang="en-US" dirty="0" smtClean="0">
                <a:latin typeface="Times New Roman"/>
                <a:cs typeface="Times New Roman"/>
              </a:rPr>
              <a:t/>
            </a:r>
            <a:br>
              <a:rPr lang="en-US" dirty="0" smtClean="0">
                <a:latin typeface="Times New Roman"/>
                <a:cs typeface="Times New Roman"/>
              </a:rPr>
            </a:br>
            <a:r>
              <a:rPr lang="en-US" dirty="0" smtClean="0">
                <a:latin typeface="Times New Roman"/>
                <a:cs typeface="Times New Roman"/>
              </a:rPr>
              <a:t>President- Salina Joiner</a:t>
            </a:r>
            <a:endParaRPr lang="en-US" dirty="0">
              <a:latin typeface="Times New Roman"/>
              <a:cs typeface="Times New Roman"/>
            </a:endParaRPr>
          </a:p>
        </p:txBody>
      </p:sp>
      <p:sp>
        <p:nvSpPr>
          <p:cNvPr id="6" name="TextBox 5"/>
          <p:cNvSpPr txBox="1"/>
          <p:nvPr/>
        </p:nvSpPr>
        <p:spPr>
          <a:xfrm>
            <a:off x="666388" y="1320357"/>
            <a:ext cx="7619478" cy="1323439"/>
          </a:xfrm>
          <a:prstGeom prst="rect">
            <a:avLst/>
          </a:prstGeom>
          <a:noFill/>
        </p:spPr>
        <p:txBody>
          <a:bodyPr wrap="square" rtlCol="0">
            <a:spAutoFit/>
          </a:bodyPr>
          <a:lstStyle/>
          <a:p>
            <a:pPr marL="285750" indent="-285750">
              <a:buFont typeface="Wingdings" charset="2"/>
              <a:buChar char="q"/>
            </a:pPr>
            <a:endParaRPr lang="en-US" dirty="0" smtClean="0"/>
          </a:p>
          <a:p>
            <a:pPr marL="342900" lvl="0" indent="-342900">
              <a:buFont typeface="Wingdings" charset="2"/>
              <a:buChar char="q"/>
            </a:pPr>
            <a:endParaRPr lang="en-US" sz="2400" b="1" u="sng" dirty="0" smtClean="0"/>
          </a:p>
          <a:p>
            <a:pPr marL="285750" indent="-285750">
              <a:buFont typeface="Wingdings" charset="2"/>
              <a:buChar char="q"/>
            </a:pPr>
            <a:endParaRPr lang="en-US" sz="2000" dirty="0" smtClean="0"/>
          </a:p>
          <a:p>
            <a:pPr marL="285750" indent="-285750">
              <a:buFont typeface="Wingdings" charset="2"/>
              <a:buChar char="q"/>
            </a:pPr>
            <a:endParaRPr lang="en-US" dirty="0"/>
          </a:p>
        </p:txBody>
      </p:sp>
      <p:sp>
        <p:nvSpPr>
          <p:cNvPr id="2" name="Rectangle 1"/>
          <p:cNvSpPr/>
          <p:nvPr/>
        </p:nvSpPr>
        <p:spPr>
          <a:xfrm>
            <a:off x="457200" y="1668954"/>
            <a:ext cx="7237716" cy="4678204"/>
          </a:xfrm>
          <a:prstGeom prst="rect">
            <a:avLst/>
          </a:prstGeom>
        </p:spPr>
        <p:txBody>
          <a:bodyPr wrap="square">
            <a:spAutoFit/>
          </a:bodyPr>
          <a:lstStyle/>
          <a:p>
            <a:pPr lvl="0"/>
            <a:r>
              <a:rPr lang="en-US" b="1" dirty="0"/>
              <a:t>What is Fair Share? </a:t>
            </a:r>
            <a:endParaRPr lang="en-US" dirty="0"/>
          </a:p>
          <a:p>
            <a:pPr marL="342900" lvl="0" indent="-342900">
              <a:buFont typeface="Wingdings" charset="2"/>
              <a:buChar char="q"/>
            </a:pPr>
            <a:r>
              <a:rPr lang="en-US" sz="2000" dirty="0"/>
              <a:t>With the Friedrich v. CTA case looming around the corner its important to know what Fair Share is. Fair Share provides that every person employed that is protected by the collective bargaining agreement must either pay union dues or a fee which represents a fair share of the costs of the services provided by the union. This fee covers the cost of negotiating, implementing, and enforcing the contract. A person can choose to opt out of the union, however they are obligated to still pay all or a portion of the dues. The law allows for employees to opt out of a portion of union dues based on religious beliefs. The argument for fair share is that employees benefit from the collective bargaining agreement regardless of their membership status. Therefore, they should pay for the services they receive</a:t>
            </a:r>
            <a:r>
              <a:rPr lang="en-US" dirty="0"/>
              <a:t>. </a:t>
            </a:r>
          </a:p>
        </p:txBody>
      </p:sp>
    </p:spTree>
    <p:extLst>
      <p:ext uri="{BB962C8B-B14F-4D97-AF65-F5344CB8AC3E}">
        <p14:creationId xmlns:p14="http://schemas.microsoft.com/office/powerpoint/2010/main" val="221449408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39700">
                    <a:schemeClr val="accent3">
                      <a:satMod val="175000"/>
                      <a:alpha val="40000"/>
                    </a:schemeClr>
                  </a:glow>
                  <a:outerShdw blurRad="50800" algn="tl" rotWithShape="0">
                    <a:srgbClr val="000000"/>
                  </a:outerShdw>
                </a:effectLst>
                <a:latin typeface="Times New Roman"/>
                <a:cs typeface="Times New Roman"/>
              </a:rPr>
              <a:t>Executive Board Reports </a:t>
            </a:r>
            <a:r>
              <a:rPr lang="en-US" dirty="0" smtClean="0">
                <a:latin typeface="Times New Roman"/>
                <a:cs typeface="Times New Roman"/>
              </a:rPr>
              <a:t/>
            </a:r>
            <a:br>
              <a:rPr lang="en-US" dirty="0" smtClean="0">
                <a:latin typeface="Times New Roman"/>
                <a:cs typeface="Times New Roman"/>
              </a:rPr>
            </a:br>
            <a:r>
              <a:rPr lang="en-US" dirty="0" smtClean="0">
                <a:latin typeface="Times New Roman"/>
                <a:cs typeface="Times New Roman"/>
              </a:rPr>
              <a:t>President- Salina Joiner</a:t>
            </a:r>
            <a:endParaRPr lang="en-US" dirty="0">
              <a:latin typeface="Times New Roman"/>
              <a:cs typeface="Times New Roman"/>
            </a:endParaRPr>
          </a:p>
        </p:txBody>
      </p:sp>
      <p:sp>
        <p:nvSpPr>
          <p:cNvPr id="6" name="TextBox 5"/>
          <p:cNvSpPr txBox="1"/>
          <p:nvPr/>
        </p:nvSpPr>
        <p:spPr>
          <a:xfrm>
            <a:off x="666388" y="1320357"/>
            <a:ext cx="7619478" cy="1631216"/>
          </a:xfrm>
          <a:prstGeom prst="rect">
            <a:avLst/>
          </a:prstGeom>
          <a:noFill/>
        </p:spPr>
        <p:txBody>
          <a:bodyPr wrap="square" rtlCol="0">
            <a:spAutoFit/>
          </a:bodyPr>
          <a:lstStyle/>
          <a:p>
            <a:pPr marL="285750" indent="-285750">
              <a:buFont typeface="Wingdings" charset="2"/>
              <a:buChar char="q"/>
            </a:pPr>
            <a:endParaRPr lang="en-US" sz="2400" dirty="0" smtClean="0"/>
          </a:p>
          <a:p>
            <a:pPr lvl="0" algn="just"/>
            <a:endParaRPr lang="en-US" sz="2000" dirty="0" smtClean="0"/>
          </a:p>
          <a:p>
            <a:pPr lvl="0"/>
            <a:endParaRPr lang="en-US" dirty="0"/>
          </a:p>
          <a:p>
            <a:pPr marL="285750" indent="-285750">
              <a:buFont typeface="Wingdings" charset="2"/>
              <a:buChar char="q"/>
            </a:pPr>
            <a:endParaRPr lang="en-US" sz="2000" dirty="0" smtClean="0"/>
          </a:p>
          <a:p>
            <a:pPr marL="285750" indent="-285750">
              <a:buFont typeface="Wingdings" charset="2"/>
              <a:buChar char="q"/>
            </a:pPr>
            <a:endParaRPr lang="en-US" dirty="0"/>
          </a:p>
        </p:txBody>
      </p:sp>
      <p:sp>
        <p:nvSpPr>
          <p:cNvPr id="2" name="Rectangle 1"/>
          <p:cNvSpPr/>
          <p:nvPr/>
        </p:nvSpPr>
        <p:spPr>
          <a:xfrm>
            <a:off x="457200" y="2274839"/>
            <a:ext cx="8394469" cy="3108544"/>
          </a:xfrm>
          <a:prstGeom prst="rect">
            <a:avLst/>
          </a:prstGeom>
        </p:spPr>
        <p:txBody>
          <a:bodyPr wrap="square">
            <a:spAutoFit/>
          </a:bodyPr>
          <a:lstStyle/>
          <a:p>
            <a:pPr lvl="0"/>
            <a:r>
              <a:rPr lang="en-US" sz="2800" b="1" dirty="0"/>
              <a:t>Eboard/Management Retreat</a:t>
            </a:r>
            <a:endParaRPr lang="en-US" sz="2800" dirty="0"/>
          </a:p>
          <a:p>
            <a:pPr marL="457200" lvl="0" indent="-457200">
              <a:buFont typeface="Wingdings" charset="2"/>
              <a:buChar char="q"/>
            </a:pPr>
            <a:r>
              <a:rPr lang="en-US" sz="2800" dirty="0"/>
              <a:t>The AMU Eboard and management team held their annual retreat on October 29</a:t>
            </a:r>
            <a:r>
              <a:rPr lang="en-US" sz="2800" baseline="30000" dirty="0"/>
              <a:t>th</a:t>
            </a:r>
            <a:r>
              <a:rPr lang="en-US" sz="2800" dirty="0"/>
              <a:t>. Both teams spent the day identifying successes, challenges, and suggestions for moving forward. This year the Eboard/management team will focus specifically on issues of sustainability. </a:t>
            </a:r>
          </a:p>
        </p:txBody>
      </p:sp>
    </p:spTree>
    <p:extLst>
      <p:ext uri="{BB962C8B-B14F-4D97-AF65-F5344CB8AC3E}">
        <p14:creationId xmlns:p14="http://schemas.microsoft.com/office/powerpoint/2010/main" val="98113541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39700">
                    <a:schemeClr val="accent3">
                      <a:satMod val="175000"/>
                      <a:alpha val="40000"/>
                    </a:schemeClr>
                  </a:glow>
                  <a:outerShdw blurRad="50800" algn="tl" rotWithShape="0">
                    <a:srgbClr val="000000"/>
                  </a:outerShdw>
                </a:effectLst>
                <a:latin typeface="Times New Roman"/>
                <a:cs typeface="Times New Roman"/>
              </a:rPr>
              <a:t>Executive Board Reports </a:t>
            </a:r>
            <a:r>
              <a:rPr lang="en-US" dirty="0" smtClean="0">
                <a:latin typeface="Times New Roman"/>
                <a:cs typeface="Times New Roman"/>
              </a:rPr>
              <a:t/>
            </a:r>
            <a:br>
              <a:rPr lang="en-US" dirty="0" smtClean="0">
                <a:latin typeface="Times New Roman"/>
                <a:cs typeface="Times New Roman"/>
              </a:rPr>
            </a:br>
            <a:r>
              <a:rPr lang="en-US" dirty="0" smtClean="0">
                <a:latin typeface="Times New Roman"/>
                <a:cs typeface="Times New Roman"/>
              </a:rPr>
              <a:t>President- Salina Joiner</a:t>
            </a:r>
            <a:endParaRPr lang="en-US" dirty="0">
              <a:latin typeface="Times New Roman"/>
              <a:cs typeface="Times New Roman"/>
            </a:endParaRPr>
          </a:p>
        </p:txBody>
      </p:sp>
      <p:sp>
        <p:nvSpPr>
          <p:cNvPr id="6" name="TextBox 5"/>
          <p:cNvSpPr txBox="1"/>
          <p:nvPr/>
        </p:nvSpPr>
        <p:spPr>
          <a:xfrm>
            <a:off x="666388" y="1043710"/>
            <a:ext cx="7619478" cy="1754327"/>
          </a:xfrm>
          <a:prstGeom prst="rect">
            <a:avLst/>
          </a:prstGeom>
          <a:noFill/>
        </p:spPr>
        <p:txBody>
          <a:bodyPr wrap="square" rtlCol="0">
            <a:spAutoFit/>
          </a:bodyPr>
          <a:lstStyle/>
          <a:p>
            <a:pPr marL="285750" indent="-285750">
              <a:buFont typeface="Wingdings" charset="2"/>
              <a:buChar char="q"/>
            </a:pPr>
            <a:endParaRPr lang="en-US" sz="2400" dirty="0" smtClean="0"/>
          </a:p>
          <a:p>
            <a:pPr lvl="0"/>
            <a:endParaRPr lang="en-US" b="1" dirty="0" smtClean="0"/>
          </a:p>
          <a:p>
            <a:pPr lvl="0"/>
            <a:endParaRPr lang="en-US" sz="2400" dirty="0"/>
          </a:p>
          <a:p>
            <a:pPr marL="285750" indent="-285750">
              <a:buFont typeface="Wingdings" charset="2"/>
              <a:buChar char="q"/>
            </a:pPr>
            <a:endParaRPr lang="en-US" sz="2400" dirty="0" smtClean="0"/>
          </a:p>
          <a:p>
            <a:pPr marL="285750" indent="-285750">
              <a:buFont typeface="Wingdings" charset="2"/>
              <a:buChar char="q"/>
            </a:pPr>
            <a:endParaRPr lang="en-US" dirty="0"/>
          </a:p>
        </p:txBody>
      </p:sp>
      <p:sp>
        <p:nvSpPr>
          <p:cNvPr id="2" name="Rectangle 1"/>
          <p:cNvSpPr/>
          <p:nvPr/>
        </p:nvSpPr>
        <p:spPr>
          <a:xfrm>
            <a:off x="817271" y="1720840"/>
            <a:ext cx="7242273" cy="5262980"/>
          </a:xfrm>
          <a:prstGeom prst="rect">
            <a:avLst/>
          </a:prstGeom>
        </p:spPr>
        <p:txBody>
          <a:bodyPr wrap="square">
            <a:spAutoFit/>
          </a:bodyPr>
          <a:lstStyle/>
          <a:p>
            <a:pPr lvl="0"/>
            <a:r>
              <a:rPr lang="en-US" sz="2800" b="1" dirty="0"/>
              <a:t>AMU Safety Committee</a:t>
            </a:r>
            <a:endParaRPr lang="en-US" sz="2800" dirty="0"/>
          </a:p>
          <a:p>
            <a:pPr marL="457200" indent="-457200">
              <a:buFont typeface="Wingdings" charset="2"/>
              <a:buChar char="q"/>
            </a:pPr>
            <a:r>
              <a:rPr lang="en-US" sz="2800" dirty="0"/>
              <a:t>At the last AMU Eboard meeting all five members voted and approved an official AMU safety committee. The safety committee will primarily serve as a support for transformation schools. Last month the safety committee administrated a safety survey to both the Locke and Clay campuses. The committee is working collaboratively with administration and other stakeholders to improve safety conditions at both campuses</a:t>
            </a:r>
            <a:r>
              <a:rPr lang="en-US" sz="2800" dirty="0"/>
              <a:t> </a:t>
            </a:r>
          </a:p>
        </p:txBody>
      </p:sp>
    </p:spTree>
    <p:extLst>
      <p:ext uri="{BB962C8B-B14F-4D97-AF65-F5344CB8AC3E}">
        <p14:creationId xmlns:p14="http://schemas.microsoft.com/office/powerpoint/2010/main" val="234062965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39700">
                    <a:schemeClr val="accent3">
                      <a:satMod val="175000"/>
                      <a:alpha val="40000"/>
                    </a:schemeClr>
                  </a:glow>
                  <a:outerShdw blurRad="50800" algn="tl" rotWithShape="0">
                    <a:srgbClr val="000000"/>
                  </a:outerShdw>
                </a:effectLst>
                <a:latin typeface="Times New Roman"/>
                <a:cs typeface="Times New Roman"/>
              </a:rPr>
              <a:t>Executive Board Reports </a:t>
            </a:r>
            <a:r>
              <a:rPr lang="en-US" dirty="0" smtClean="0">
                <a:latin typeface="Times New Roman"/>
                <a:cs typeface="Times New Roman"/>
              </a:rPr>
              <a:t/>
            </a:r>
            <a:br>
              <a:rPr lang="en-US" dirty="0" smtClean="0">
                <a:latin typeface="Times New Roman"/>
                <a:cs typeface="Times New Roman"/>
              </a:rPr>
            </a:br>
            <a:r>
              <a:rPr lang="en-US" dirty="0" smtClean="0">
                <a:latin typeface="Times New Roman"/>
                <a:cs typeface="Times New Roman"/>
              </a:rPr>
              <a:t>President- Salina Joiner</a:t>
            </a:r>
            <a:endParaRPr lang="en-US" dirty="0">
              <a:latin typeface="Times New Roman"/>
              <a:cs typeface="Times New Roman"/>
            </a:endParaRPr>
          </a:p>
        </p:txBody>
      </p:sp>
      <p:sp>
        <p:nvSpPr>
          <p:cNvPr id="6" name="TextBox 5"/>
          <p:cNvSpPr txBox="1"/>
          <p:nvPr/>
        </p:nvSpPr>
        <p:spPr>
          <a:xfrm>
            <a:off x="666388" y="1320357"/>
            <a:ext cx="7619478" cy="1477327"/>
          </a:xfrm>
          <a:prstGeom prst="rect">
            <a:avLst/>
          </a:prstGeom>
          <a:noFill/>
        </p:spPr>
        <p:txBody>
          <a:bodyPr wrap="square" rtlCol="0">
            <a:spAutoFit/>
          </a:bodyPr>
          <a:lstStyle/>
          <a:p>
            <a:pPr marL="285750" indent="-285750">
              <a:buFont typeface="Wingdings" charset="2"/>
              <a:buChar char="q"/>
            </a:pPr>
            <a:endParaRPr lang="en-US" sz="2400" dirty="0" smtClean="0"/>
          </a:p>
          <a:p>
            <a:pPr lvl="0"/>
            <a:endParaRPr lang="en-US" sz="2400" dirty="0"/>
          </a:p>
          <a:p>
            <a:pPr marL="285750" indent="-285750">
              <a:buFont typeface="Wingdings" charset="2"/>
              <a:buChar char="q"/>
            </a:pPr>
            <a:endParaRPr lang="en-US" sz="2400" dirty="0" smtClean="0"/>
          </a:p>
          <a:p>
            <a:pPr marL="285750" indent="-285750">
              <a:buFont typeface="Wingdings" charset="2"/>
              <a:buChar char="q"/>
            </a:pPr>
            <a:endParaRPr lang="en-US" dirty="0"/>
          </a:p>
        </p:txBody>
      </p:sp>
      <p:sp>
        <p:nvSpPr>
          <p:cNvPr id="2" name="Rectangle 1"/>
          <p:cNvSpPr/>
          <p:nvPr/>
        </p:nvSpPr>
        <p:spPr>
          <a:xfrm>
            <a:off x="256027" y="1417638"/>
            <a:ext cx="8029839" cy="6186309"/>
          </a:xfrm>
          <a:prstGeom prst="rect">
            <a:avLst/>
          </a:prstGeom>
        </p:spPr>
        <p:txBody>
          <a:bodyPr wrap="square">
            <a:spAutoFit/>
          </a:bodyPr>
          <a:lstStyle/>
          <a:p>
            <a:pPr lvl="0"/>
            <a:r>
              <a:rPr lang="en-US" sz="3200" b="1" dirty="0"/>
              <a:t>State Council</a:t>
            </a:r>
            <a:endParaRPr lang="en-US" sz="3200" dirty="0"/>
          </a:p>
          <a:p>
            <a:pPr marL="457200" lvl="0" indent="-457200">
              <a:buFont typeface="Wingdings" charset="2"/>
              <a:buChar char="q"/>
            </a:pPr>
            <a:r>
              <a:rPr lang="en-US" sz="2800" dirty="0"/>
              <a:t>On October 23</a:t>
            </a:r>
            <a:r>
              <a:rPr lang="en-US" sz="2800" baseline="30000" dirty="0"/>
              <a:t>rd</a:t>
            </a:r>
            <a:r>
              <a:rPr lang="en-US" sz="2800" dirty="0"/>
              <a:t>,</a:t>
            </a:r>
            <a:r>
              <a:rPr lang="en-US" sz="2800" baseline="30000" dirty="0"/>
              <a:t> </a:t>
            </a:r>
            <a:r>
              <a:rPr lang="en-US" sz="2800" dirty="0"/>
              <a:t>24</a:t>
            </a:r>
            <a:r>
              <a:rPr lang="en-US" sz="2800" baseline="30000" dirty="0"/>
              <a:t>th</a:t>
            </a:r>
            <a:r>
              <a:rPr lang="en-US" sz="2800" dirty="0"/>
              <a:t>, and 26</a:t>
            </a:r>
            <a:r>
              <a:rPr lang="en-US" sz="2800" baseline="30000" dirty="0"/>
              <a:t>th</a:t>
            </a:r>
            <a:r>
              <a:rPr lang="en-US" sz="2800" dirty="0"/>
              <a:t>, the president spent the weekend at CTA’s State Council in downtown Los Angeles.  At the conference well-known professor Marshall </a:t>
            </a:r>
            <a:r>
              <a:rPr lang="en-US" sz="2800" dirty="0" err="1"/>
              <a:t>Ganz</a:t>
            </a:r>
            <a:r>
              <a:rPr lang="en-US" sz="2800" dirty="0"/>
              <a:t> spoke to the delegation about relational organizing. CTA has taken Mr. </a:t>
            </a:r>
            <a:r>
              <a:rPr lang="en-US" sz="2800" dirty="0" err="1"/>
              <a:t>Ganz’s</a:t>
            </a:r>
            <a:r>
              <a:rPr lang="en-US" sz="2800" dirty="0"/>
              <a:t> theory on organizing to kick off its initiative to have 3000 conversations with CTA members statewide. All state council members pledge to engage in at least 5 new conversations with their school site members before January. </a:t>
            </a:r>
          </a:p>
          <a:p>
            <a:pPr marL="457200" lvl="0" indent="-457200">
              <a:buFont typeface="Wingdings" charset="2"/>
              <a:buChar char="q"/>
            </a:pPr>
            <a:endParaRPr lang="en-US" sz="2800" b="1" u="sng" dirty="0" smtClean="0"/>
          </a:p>
          <a:p>
            <a:pPr lvl="0"/>
            <a:endParaRPr lang="en-US" sz="2800" dirty="0"/>
          </a:p>
        </p:txBody>
      </p:sp>
    </p:spTree>
    <p:extLst>
      <p:ext uri="{BB962C8B-B14F-4D97-AF65-F5344CB8AC3E}">
        <p14:creationId xmlns:p14="http://schemas.microsoft.com/office/powerpoint/2010/main" val="241304921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39700">
                    <a:schemeClr val="accent3">
                      <a:satMod val="175000"/>
                      <a:alpha val="40000"/>
                    </a:schemeClr>
                  </a:glow>
                  <a:outerShdw blurRad="50800" algn="tl" rotWithShape="0">
                    <a:srgbClr val="000000"/>
                  </a:outerShdw>
                </a:effectLst>
                <a:latin typeface="Times New Roman"/>
                <a:cs typeface="Times New Roman"/>
              </a:rPr>
              <a:t>Executive Board Reports </a:t>
            </a:r>
            <a:r>
              <a:rPr lang="en-US" dirty="0" smtClean="0">
                <a:latin typeface="Times New Roman"/>
                <a:cs typeface="Times New Roman"/>
              </a:rPr>
              <a:t/>
            </a:r>
            <a:br>
              <a:rPr lang="en-US" dirty="0" smtClean="0">
                <a:latin typeface="Times New Roman"/>
                <a:cs typeface="Times New Roman"/>
              </a:rPr>
            </a:br>
            <a:r>
              <a:rPr lang="en-US" dirty="0" smtClean="0">
                <a:latin typeface="Times New Roman"/>
                <a:cs typeface="Times New Roman"/>
              </a:rPr>
              <a:t>President-Salina Joiner</a:t>
            </a:r>
            <a:endParaRPr lang="en-US" dirty="0">
              <a:latin typeface="Times New Roman"/>
              <a:cs typeface="Times New Roman"/>
            </a:endParaRPr>
          </a:p>
        </p:txBody>
      </p:sp>
      <p:sp>
        <p:nvSpPr>
          <p:cNvPr id="6" name="TextBox 5"/>
          <p:cNvSpPr txBox="1"/>
          <p:nvPr/>
        </p:nvSpPr>
        <p:spPr>
          <a:xfrm>
            <a:off x="666388" y="1320357"/>
            <a:ext cx="7619478" cy="1477327"/>
          </a:xfrm>
          <a:prstGeom prst="rect">
            <a:avLst/>
          </a:prstGeom>
          <a:noFill/>
        </p:spPr>
        <p:txBody>
          <a:bodyPr wrap="square" rtlCol="0">
            <a:spAutoFit/>
          </a:bodyPr>
          <a:lstStyle/>
          <a:p>
            <a:pPr marL="285750" indent="-285750">
              <a:buFont typeface="Wingdings" charset="2"/>
              <a:buChar char="q"/>
            </a:pPr>
            <a:endParaRPr lang="en-US" sz="2400" dirty="0" smtClean="0"/>
          </a:p>
          <a:p>
            <a:pPr lvl="0"/>
            <a:endParaRPr lang="en-US" sz="2400" dirty="0"/>
          </a:p>
          <a:p>
            <a:pPr marL="285750" indent="-285750">
              <a:buFont typeface="Wingdings" charset="2"/>
              <a:buChar char="q"/>
            </a:pPr>
            <a:endParaRPr lang="en-US" sz="2400" dirty="0" smtClean="0"/>
          </a:p>
          <a:p>
            <a:pPr marL="285750" indent="-285750">
              <a:buFont typeface="Wingdings" charset="2"/>
              <a:buChar char="q"/>
            </a:pPr>
            <a:endParaRPr lang="en-US" dirty="0"/>
          </a:p>
        </p:txBody>
      </p:sp>
      <p:sp>
        <p:nvSpPr>
          <p:cNvPr id="3" name="Rectangle 2"/>
          <p:cNvSpPr/>
          <p:nvPr/>
        </p:nvSpPr>
        <p:spPr>
          <a:xfrm>
            <a:off x="201173" y="1683645"/>
            <a:ext cx="8637921" cy="1538883"/>
          </a:xfrm>
          <a:prstGeom prst="rect">
            <a:avLst/>
          </a:prstGeom>
        </p:spPr>
        <p:txBody>
          <a:bodyPr wrap="square">
            <a:spAutoFit/>
          </a:bodyPr>
          <a:lstStyle/>
          <a:p>
            <a:r>
              <a:rPr lang="en-US" sz="2800" b="1" u="sng" dirty="0" smtClean="0"/>
              <a:t>November</a:t>
            </a:r>
            <a:r>
              <a:rPr lang="en-US" sz="2800" b="1" u="sng" dirty="0" smtClean="0"/>
              <a:t> </a:t>
            </a:r>
            <a:r>
              <a:rPr lang="en-US" sz="2800" b="1" u="sng" dirty="0"/>
              <a:t>Birthday </a:t>
            </a:r>
            <a:r>
              <a:rPr lang="en-US" sz="2800" b="1" u="sng" dirty="0" smtClean="0"/>
              <a:t>Shout-outs</a:t>
            </a:r>
            <a:endParaRPr lang="en-US" sz="2800" b="1" u="sng" dirty="0"/>
          </a:p>
          <a:p>
            <a:pPr marL="342900" lvl="0" indent="-342900">
              <a:buFont typeface="Wingdings" charset="2"/>
              <a:buChar char="q"/>
            </a:pPr>
            <a:r>
              <a:rPr lang="en-US" sz="2400" dirty="0"/>
              <a:t>Happy Birthday to Grace Young from Animo Western!</a:t>
            </a:r>
          </a:p>
          <a:p>
            <a:endParaRPr lang="en-US" sz="2400" b="1" dirty="0"/>
          </a:p>
          <a:p>
            <a:pPr marL="457200" lvl="0" indent="-457200">
              <a:buFont typeface="Wingdings" charset="2"/>
              <a:buChar char="q"/>
            </a:pPr>
            <a:endParaRPr lang="en-US" dirty="0"/>
          </a:p>
        </p:txBody>
      </p:sp>
    </p:spTree>
    <p:extLst>
      <p:ext uri="{BB962C8B-B14F-4D97-AF65-F5344CB8AC3E}">
        <p14:creationId xmlns:p14="http://schemas.microsoft.com/office/powerpoint/2010/main" val="94279974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accent3">
                      <a:satMod val="175000"/>
                      <a:alpha val="40000"/>
                    </a:schemeClr>
                  </a:glow>
                  <a:outerShdw blurRad="50800" algn="tl" rotWithShape="0">
                    <a:srgbClr val="000000"/>
                  </a:outerShdw>
                </a:effectLst>
                <a:latin typeface="Times New Roman"/>
                <a:cs typeface="Times New Roman"/>
              </a:rPr>
              <a:t>Treasurer</a:t>
            </a:r>
            <a:b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accent3">
                      <a:satMod val="175000"/>
                      <a:alpha val="40000"/>
                    </a:schemeClr>
                  </a:glow>
                  <a:outerShdw blurRad="50800" algn="tl" rotWithShape="0">
                    <a:srgbClr val="000000"/>
                  </a:outerShdw>
                </a:effectLst>
                <a:latin typeface="Times New Roman"/>
                <a:cs typeface="Times New Roman"/>
              </a:rPr>
            </a:br>
            <a:r>
              <a:rPr lang="en-US" dirty="0" smtClean="0">
                <a:latin typeface="Times New Roman"/>
                <a:cs typeface="Times New Roman"/>
              </a:rPr>
              <a:t>Danielle Parker</a:t>
            </a:r>
            <a:endParaRPr lang="en-US" dirty="0"/>
          </a:p>
        </p:txBody>
      </p:sp>
      <p:sp>
        <p:nvSpPr>
          <p:cNvPr id="3" name="Rectangle 2"/>
          <p:cNvSpPr/>
          <p:nvPr/>
        </p:nvSpPr>
        <p:spPr>
          <a:xfrm>
            <a:off x="457200" y="1582166"/>
            <a:ext cx="8105281" cy="3354765"/>
          </a:xfrm>
          <a:prstGeom prst="rect">
            <a:avLst/>
          </a:prstGeom>
        </p:spPr>
        <p:txBody>
          <a:bodyPr wrap="square">
            <a:spAutoFit/>
          </a:bodyPr>
          <a:lstStyle/>
          <a:p>
            <a:pPr lvl="0"/>
            <a:r>
              <a:rPr lang="en-US" sz="2800" b="1" dirty="0" smtClean="0"/>
              <a:t>AMU </a:t>
            </a:r>
            <a:r>
              <a:rPr lang="en-US" sz="2800" b="1" dirty="0"/>
              <a:t>T-Shirt Orders</a:t>
            </a:r>
            <a:endParaRPr lang="en-US" sz="2800" dirty="0"/>
          </a:p>
          <a:p>
            <a:pPr marL="342900" lvl="0" indent="-342900">
              <a:buFont typeface="Wingdings" charset="2"/>
              <a:buChar char="q"/>
            </a:pPr>
            <a:r>
              <a:rPr lang="en-US" sz="2800" dirty="0"/>
              <a:t>This is a reminder to send T-Shirt orders to me by Friday, October 28th. If I do not receive them I will order a variety of sizes for each site that does not submit an order.   </a:t>
            </a:r>
          </a:p>
          <a:p>
            <a:r>
              <a:rPr lang="en-US" sz="2400" dirty="0"/>
              <a:t> </a:t>
            </a:r>
          </a:p>
          <a:p>
            <a:pPr marL="342900" lvl="0" indent="-342900">
              <a:buFont typeface="Wingdings" charset="2"/>
              <a:buChar char="q"/>
            </a:pPr>
            <a:endParaRPr lang="en-US" sz="2400" u="sng" dirty="0" smtClean="0"/>
          </a:p>
          <a:p>
            <a:pPr lvl="0"/>
            <a:endParaRPr lang="en-US" sz="2400" u="sng" dirty="0"/>
          </a:p>
        </p:txBody>
      </p:sp>
    </p:spTree>
    <p:extLst>
      <p:ext uri="{BB962C8B-B14F-4D97-AF65-F5344CB8AC3E}">
        <p14:creationId xmlns:p14="http://schemas.microsoft.com/office/powerpoint/2010/main" val="1715723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8667" y="2689006"/>
            <a:ext cx="8229600" cy="11430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6000" b="1" dirty="0" smtClean="0">
                <a:ln w="17780" cmpd="sng">
                  <a:solidFill>
                    <a:srgbClr val="FFFFFF"/>
                  </a:solidFill>
                  <a:prstDash val="solid"/>
                  <a:miter lim="800000"/>
                </a:ln>
                <a:solidFill>
                  <a:srgbClr val="000000"/>
                </a:solidFill>
                <a:effectLst>
                  <a:glow rad="101600">
                    <a:schemeClr val="accent3">
                      <a:satMod val="175000"/>
                      <a:alpha val="40000"/>
                    </a:schemeClr>
                  </a:glow>
                  <a:outerShdw blurRad="50800" algn="tl" rotWithShape="0">
                    <a:srgbClr val="000000"/>
                  </a:outerShdw>
                </a:effectLst>
                <a:latin typeface="Times New Roman"/>
                <a:cs typeface="Times New Roman"/>
              </a:rPr>
              <a:t>Committee Reports</a:t>
            </a:r>
            <a:endParaRPr lang="en-US" sz="6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50769890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AMU Theme">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AMU Theme.thmx</Template>
  <TotalTime>1687</TotalTime>
  <Words>609</Words>
  <Application>Microsoft Macintosh PowerPoint</Application>
  <PresentationFormat>On-screen Show (4:3)</PresentationFormat>
  <Paragraphs>65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AMU Theme</vt:lpstr>
      <vt:lpstr>AMU Rep Council Meeting</vt:lpstr>
      <vt:lpstr>Agenda</vt:lpstr>
      <vt:lpstr>Executive Board Reports  President- Salina Joiner</vt:lpstr>
      <vt:lpstr>Executive Board Reports  President- Salina Joiner</vt:lpstr>
      <vt:lpstr>Executive Board Reports  President- Salina Joiner</vt:lpstr>
      <vt:lpstr>Executive Board Reports  President- Salina Joiner</vt:lpstr>
      <vt:lpstr>Executive Board Reports  President-Salina Joiner</vt:lpstr>
      <vt:lpstr>Treasurer Danielle Parker</vt:lpstr>
      <vt:lpstr>Committee Reports</vt:lpstr>
      <vt:lpstr>Grievance Report </vt:lpstr>
      <vt:lpstr>Bargaining Report Elizabeth Ruff </vt:lpstr>
      <vt:lpstr>Old Business</vt:lpstr>
      <vt:lpstr>New Business</vt:lpstr>
      <vt:lpstr>Discussion Items</vt:lpstr>
      <vt:lpstr>Announcements</vt:lpstr>
      <vt:lpstr>Adjournment</vt:lpstr>
    </vt:vector>
  </TitlesOfParts>
  <Company>Animo Jackie Robinson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AMU Rep Council Meeting</dc:title>
  <dc:creator>Salina Joiner</dc:creator>
  <cp:lastModifiedBy>Salina Joiner</cp:lastModifiedBy>
  <cp:revision>31</cp:revision>
  <dcterms:created xsi:type="dcterms:W3CDTF">2015-03-24T18:39:55Z</dcterms:created>
  <dcterms:modified xsi:type="dcterms:W3CDTF">2015-11-03T04:40:47Z</dcterms:modified>
</cp:coreProperties>
</file>