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7" r:id="rId2"/>
    <p:sldId id="282" r:id="rId3"/>
    <p:sldId id="355" r:id="rId4"/>
    <p:sldId id="356" r:id="rId5"/>
    <p:sldId id="357" r:id="rId6"/>
    <p:sldId id="359" r:id="rId7"/>
    <p:sldId id="360" r:id="rId8"/>
    <p:sldId id="368" r:id="rId9"/>
    <p:sldId id="361" r:id="rId10"/>
    <p:sldId id="362" r:id="rId11"/>
    <p:sldId id="363" r:id="rId12"/>
    <p:sldId id="369" r:id="rId13"/>
    <p:sldId id="364" r:id="rId14"/>
    <p:sldId id="365" r:id="rId15"/>
    <p:sldId id="366" r:id="rId16"/>
    <p:sldId id="367" r:id="rId17"/>
    <p:sldId id="371" r:id="rId18"/>
    <p:sldId id="372" r:id="rId19"/>
    <p:sldId id="370" r:id="rId20"/>
    <p:sldId id="373" r:id="rId21"/>
    <p:sldId id="374" r:id="rId22"/>
    <p:sldId id="375" r:id="rId23"/>
    <p:sldId id="376" r:id="rId24"/>
    <p:sldId id="377" r:id="rId25"/>
    <p:sldId id="379" r:id="rId26"/>
    <p:sldId id="378" r:id="rId27"/>
    <p:sldId id="380" r:id="rId28"/>
    <p:sldId id="381" r:id="rId29"/>
    <p:sldId id="382" r:id="rId30"/>
    <p:sldId id="348" r:id="rId31"/>
    <p:sldId id="32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5080" autoAdjust="0"/>
  </p:normalViewPr>
  <p:slideViewPr>
    <p:cSldViewPr>
      <p:cViewPr varScale="1">
        <p:scale>
          <a:sx n="62" d="100"/>
          <a:sy n="62" d="100"/>
        </p:scale>
        <p:origin x="162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EDF9B0-5A67-4C9C-BF16-05C51D748AB4}" type="datetimeFigureOut">
              <a:rPr lang="en-US" smtClean="0"/>
              <a:t>9/12/2016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8167E9-70E7-4BB2-A6D7-23ECF85CDC1E}" type="slidenum">
              <a:rPr lang="en-US" smtClean="0"/>
              <a:t>‹#›</a:t>
            </a:fld>
            <a:endParaRPr lang="en-US"/>
          </a:p>
        </p:txBody>
      </p:sp>
    </p:spTree>
    <p:extLst>
      <p:ext uri="{BB962C8B-B14F-4D97-AF65-F5344CB8AC3E}">
        <p14:creationId xmlns:p14="http://schemas.microsoft.com/office/powerpoint/2010/main" val="368606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61212E-9EE0-41E7-839B-9A68CD8C3BA3}"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386034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1212E-9EE0-41E7-839B-9A68CD8C3BA3}"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79325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1212E-9EE0-41E7-839B-9A68CD8C3BA3}"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183340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1212E-9EE0-41E7-839B-9A68CD8C3BA3}"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203402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61212E-9EE0-41E7-839B-9A68CD8C3BA3}"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30391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61212E-9EE0-41E7-839B-9A68CD8C3BA3}" type="datetimeFigureOut">
              <a:rPr lang="en-US" smtClean="0"/>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829745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61212E-9EE0-41E7-839B-9A68CD8C3BA3}" type="datetimeFigureOut">
              <a:rPr lang="en-US" smtClean="0"/>
              <a:t>9/12/2016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239937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61212E-9EE0-41E7-839B-9A68CD8C3BA3}" type="datetimeFigureOut">
              <a:rPr lang="en-US" smtClean="0"/>
              <a:t>9/12/2016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93453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1212E-9EE0-41E7-839B-9A68CD8C3BA3}" type="datetimeFigureOut">
              <a:rPr lang="en-US" smtClean="0"/>
              <a:t>9/12/2016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98434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1212E-9EE0-41E7-839B-9A68CD8C3BA3}" type="datetimeFigureOut">
              <a:rPr lang="en-US" smtClean="0"/>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142301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1212E-9EE0-41E7-839B-9A68CD8C3BA3}" type="datetimeFigureOut">
              <a:rPr lang="en-US" smtClean="0"/>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56655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1212E-9EE0-41E7-839B-9A68CD8C3BA3}" type="datetimeFigureOut">
              <a:rPr lang="en-US" smtClean="0"/>
              <a:t>9/12/2016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A105C-9E92-4965-9408-98567B1ABF7B}" type="slidenum">
              <a:rPr lang="en-US" smtClean="0"/>
              <a:t>‹#›</a:t>
            </a:fld>
            <a:endParaRPr lang="en-US"/>
          </a:p>
        </p:txBody>
      </p:sp>
    </p:spTree>
    <p:extLst>
      <p:ext uri="{BB962C8B-B14F-4D97-AF65-F5344CB8AC3E}">
        <p14:creationId xmlns:p14="http://schemas.microsoft.com/office/powerpoint/2010/main" val="1981552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video" Target="https://www.youtube.com/embed/-5BIQ4d4D64"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4876800"/>
          </a:xfrm>
        </p:spPr>
        <p:txBody>
          <a:bodyPr>
            <a:noAutofit/>
          </a:bodyPr>
          <a:lstStyle/>
          <a:p>
            <a:r>
              <a:rPr lang="en-US" sz="13800" b="1" dirty="0" smtClean="0"/>
              <a:t>AMU TIME</a:t>
            </a:r>
            <a:endParaRPr lang="en-US" sz="13800" b="1" dirty="0"/>
          </a:p>
        </p:txBody>
      </p:sp>
      <p:sp>
        <p:nvSpPr>
          <p:cNvPr id="5" name="Content Placeholder 4"/>
          <p:cNvSpPr>
            <a:spLocks noGrp="1"/>
          </p:cNvSpPr>
          <p:nvPr>
            <p:ph idx="1"/>
          </p:nvPr>
        </p:nvSpPr>
        <p:spPr>
          <a:xfrm>
            <a:off x="457200" y="2895600"/>
            <a:ext cx="8229600" cy="3810000"/>
          </a:xfrm>
        </p:spPr>
        <p:txBody>
          <a:bodyPr>
            <a:normAutofit/>
          </a:bodyPr>
          <a:lstStyle/>
          <a:p>
            <a:pPr marL="0" indent="0" algn="ctr">
              <a:buNone/>
            </a:pPr>
            <a:endParaRPr lang="en-US" sz="3600" b="1" dirty="0" smtClean="0"/>
          </a:p>
          <a:p>
            <a:pPr marL="0" indent="0" algn="ctr">
              <a:buNone/>
            </a:pPr>
            <a:r>
              <a:rPr lang="en-US" sz="3600" b="1" dirty="0" smtClean="0">
                <a:solidFill>
                  <a:srgbClr val="FF0000"/>
                </a:solidFill>
              </a:rPr>
              <a:t>[Rep Names]</a:t>
            </a:r>
            <a:endParaRPr lang="en-US" sz="3600" b="1" dirty="0">
              <a:solidFill>
                <a:srgbClr val="FF0000"/>
              </a:solidFill>
            </a:endParaRPr>
          </a:p>
          <a:p>
            <a:pPr marL="0" indent="0" algn="ctr">
              <a:buNone/>
            </a:pPr>
            <a:endParaRPr lang="en-US" sz="3600" b="1" dirty="0" smtClean="0"/>
          </a:p>
          <a:p>
            <a:pPr marL="0" indent="0" algn="ctr">
              <a:buNone/>
            </a:pPr>
            <a:endParaRPr lang="en-US" sz="3600" b="1" dirty="0" smtClean="0"/>
          </a:p>
          <a:p>
            <a:pPr marL="0" indent="0" algn="ctr">
              <a:buNone/>
            </a:pPr>
            <a:r>
              <a:rPr lang="en-US" sz="3600" b="1" dirty="0" smtClean="0"/>
              <a:t>September </a:t>
            </a:r>
            <a:r>
              <a:rPr lang="en-US" sz="3600" b="1" dirty="0" smtClean="0">
                <a:solidFill>
                  <a:srgbClr val="FF0000"/>
                </a:solidFill>
              </a:rPr>
              <a:t>[date]</a:t>
            </a:r>
            <a:r>
              <a:rPr lang="en-US" sz="3600" b="1" dirty="0" smtClean="0"/>
              <a:t>, 2016</a:t>
            </a:r>
          </a:p>
          <a:p>
            <a:pPr marL="0" indent="0" algn="ctr">
              <a:buNone/>
            </a:pPr>
            <a:endParaRPr lang="en-US" sz="2400" b="1" dirty="0" smtClean="0"/>
          </a:p>
        </p:txBody>
      </p:sp>
    </p:spTree>
    <p:extLst>
      <p:ext uri="{BB962C8B-B14F-4D97-AF65-F5344CB8AC3E}">
        <p14:creationId xmlns:p14="http://schemas.microsoft.com/office/powerpoint/2010/main" val="2095898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AMU on Instagram</a:t>
            </a:r>
            <a:endParaRPr lang="en-US" sz="6000" b="1" dirty="0"/>
          </a:p>
        </p:txBody>
      </p:sp>
      <p:pic>
        <p:nvPicPr>
          <p:cNvPr id="4" name="Picture 3"/>
          <p:cNvPicPr>
            <a:picLocks noChangeAspect="1"/>
          </p:cNvPicPr>
          <p:nvPr/>
        </p:nvPicPr>
        <p:blipFill>
          <a:blip r:embed="rId2"/>
          <a:stretch>
            <a:fillRect/>
          </a:stretch>
        </p:blipFill>
        <p:spPr>
          <a:xfrm>
            <a:off x="396240" y="1600200"/>
            <a:ext cx="4016099" cy="4044633"/>
          </a:xfrm>
          <a:prstGeom prst="rect">
            <a:avLst/>
          </a:prstGeom>
        </p:spPr>
      </p:pic>
      <p:pic>
        <p:nvPicPr>
          <p:cNvPr id="6" name="Picture 5"/>
          <p:cNvPicPr>
            <a:picLocks noChangeAspect="1"/>
          </p:cNvPicPr>
          <p:nvPr/>
        </p:nvPicPr>
        <p:blipFill>
          <a:blip r:embed="rId3"/>
          <a:stretch>
            <a:fillRect/>
          </a:stretch>
        </p:blipFill>
        <p:spPr>
          <a:xfrm>
            <a:off x="4732379" y="1619630"/>
            <a:ext cx="3969661" cy="3990851"/>
          </a:xfrm>
          <a:prstGeom prst="rect">
            <a:avLst/>
          </a:prstGeom>
        </p:spPr>
      </p:pic>
    </p:spTree>
    <p:extLst>
      <p:ext uri="{BB962C8B-B14F-4D97-AF65-F5344CB8AC3E}">
        <p14:creationId xmlns:p14="http://schemas.microsoft.com/office/powerpoint/2010/main" val="4147893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AMU on Instagram</a:t>
            </a:r>
            <a:endParaRPr lang="en-US" sz="6000" b="1" dirty="0"/>
          </a:p>
        </p:txBody>
      </p:sp>
      <p:pic>
        <p:nvPicPr>
          <p:cNvPr id="3" name="Picture 2"/>
          <p:cNvPicPr>
            <a:picLocks noChangeAspect="1"/>
          </p:cNvPicPr>
          <p:nvPr/>
        </p:nvPicPr>
        <p:blipFill>
          <a:blip r:embed="rId2"/>
          <a:stretch>
            <a:fillRect/>
          </a:stretch>
        </p:blipFill>
        <p:spPr>
          <a:xfrm>
            <a:off x="-335280" y="1630998"/>
            <a:ext cx="4815840" cy="4673211"/>
          </a:xfrm>
          <a:prstGeom prst="rect">
            <a:avLst/>
          </a:prstGeom>
        </p:spPr>
      </p:pic>
      <p:pic>
        <p:nvPicPr>
          <p:cNvPr id="5" name="Picture 4"/>
          <p:cNvPicPr>
            <a:picLocks noChangeAspect="1"/>
          </p:cNvPicPr>
          <p:nvPr/>
        </p:nvPicPr>
        <p:blipFill>
          <a:blip r:embed="rId3"/>
          <a:stretch>
            <a:fillRect/>
          </a:stretch>
        </p:blipFill>
        <p:spPr>
          <a:xfrm>
            <a:off x="4480560" y="1630999"/>
            <a:ext cx="4976665" cy="4673210"/>
          </a:xfrm>
          <a:prstGeom prst="rect">
            <a:avLst/>
          </a:prstGeom>
        </p:spPr>
      </p:pic>
    </p:spTree>
    <p:extLst>
      <p:ext uri="{BB962C8B-B14F-4D97-AF65-F5344CB8AC3E}">
        <p14:creationId xmlns:p14="http://schemas.microsoft.com/office/powerpoint/2010/main" val="739916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The Advocate</a:t>
            </a:r>
            <a:br>
              <a:rPr lang="en-US" sz="6000" b="1" dirty="0" smtClean="0"/>
            </a:br>
            <a:r>
              <a:rPr lang="en-US" b="1" dirty="0" smtClean="0"/>
              <a:t>AMU’s Monthly Newsletter</a:t>
            </a:r>
            <a:endParaRPr lang="en-US" b="1" dirty="0"/>
          </a:p>
        </p:txBody>
      </p:sp>
      <p:sp>
        <p:nvSpPr>
          <p:cNvPr id="3" name="TextBox 2"/>
          <p:cNvSpPr txBox="1"/>
          <p:nvPr/>
        </p:nvSpPr>
        <p:spPr>
          <a:xfrm>
            <a:off x="304800" y="1828800"/>
            <a:ext cx="8534400"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AMU’s Newsletter will contain 6 constant sections:</a:t>
            </a:r>
          </a:p>
          <a:p>
            <a:pPr marL="914400" lvl="1" indent="-457200">
              <a:buFont typeface="Arial" panose="020B0604020202020204" pitchFamily="34" charset="0"/>
              <a:buChar char="•"/>
            </a:pPr>
            <a:r>
              <a:rPr lang="en-US" sz="2800" dirty="0" smtClean="0"/>
              <a:t>Message from the President</a:t>
            </a:r>
          </a:p>
          <a:p>
            <a:pPr marL="914400" lvl="1" indent="-457200">
              <a:buFont typeface="Arial" panose="020B0604020202020204" pitchFamily="34" charset="0"/>
              <a:buChar char="•"/>
            </a:pPr>
            <a:r>
              <a:rPr lang="en-US" sz="2800" dirty="0" smtClean="0"/>
              <a:t>The AMU Did You Know?</a:t>
            </a:r>
          </a:p>
          <a:p>
            <a:pPr marL="914400" lvl="1" indent="-457200">
              <a:buFont typeface="Arial" panose="020B0604020202020204" pitchFamily="34" charset="0"/>
              <a:buChar char="•"/>
            </a:pPr>
            <a:r>
              <a:rPr lang="en-US" sz="2800" dirty="0" smtClean="0"/>
              <a:t>Member Spotlight</a:t>
            </a:r>
          </a:p>
          <a:p>
            <a:pPr marL="914400" lvl="1" indent="-457200">
              <a:buFont typeface="Arial" panose="020B0604020202020204" pitchFamily="34" charset="0"/>
              <a:buChar char="•"/>
            </a:pPr>
            <a:r>
              <a:rPr lang="en-US" sz="2800" dirty="0" smtClean="0"/>
              <a:t>Student Spotlight</a:t>
            </a:r>
          </a:p>
          <a:p>
            <a:pPr marL="914400" lvl="1" indent="-457200">
              <a:buFont typeface="Arial" panose="020B0604020202020204" pitchFamily="34" charset="0"/>
              <a:buChar char="•"/>
            </a:pPr>
            <a:r>
              <a:rPr lang="en-US" sz="2800" dirty="0" smtClean="0"/>
              <a:t>Rep Shout-Out</a:t>
            </a:r>
          </a:p>
          <a:p>
            <a:pPr marL="914400" lvl="1" indent="-457200">
              <a:buFont typeface="Arial" panose="020B0604020202020204" pitchFamily="34" charset="0"/>
              <a:buChar char="•"/>
            </a:pPr>
            <a:r>
              <a:rPr lang="en-US" sz="2800" dirty="0" smtClean="0"/>
              <a:t>Updates &amp; Events</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Each issue will be site specific (APB edition, AJR edition, etc.)</a:t>
            </a:r>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700147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The Advocate</a:t>
            </a:r>
            <a:br>
              <a:rPr lang="en-US" sz="6000" b="1" dirty="0" smtClean="0"/>
            </a:br>
            <a:r>
              <a:rPr lang="en-US" b="1" dirty="0" smtClean="0"/>
              <a:t>AMU’s Monthly Newsletter</a:t>
            </a:r>
            <a:endParaRPr lang="en-US" b="1" dirty="0"/>
          </a:p>
        </p:txBody>
      </p:sp>
      <p:pic>
        <p:nvPicPr>
          <p:cNvPr id="4" name="Picture 3"/>
          <p:cNvPicPr>
            <a:picLocks noChangeAspect="1"/>
          </p:cNvPicPr>
          <p:nvPr/>
        </p:nvPicPr>
        <p:blipFill>
          <a:blip r:embed="rId2"/>
          <a:stretch>
            <a:fillRect/>
          </a:stretch>
        </p:blipFill>
        <p:spPr>
          <a:xfrm>
            <a:off x="0" y="1645920"/>
            <a:ext cx="4785360" cy="5212080"/>
          </a:xfrm>
          <a:prstGeom prst="rect">
            <a:avLst/>
          </a:prstGeom>
        </p:spPr>
      </p:pic>
      <p:pic>
        <p:nvPicPr>
          <p:cNvPr id="6" name="Picture 5"/>
          <p:cNvPicPr>
            <a:picLocks noChangeAspect="1"/>
          </p:cNvPicPr>
          <p:nvPr/>
        </p:nvPicPr>
        <p:blipFill>
          <a:blip r:embed="rId3"/>
          <a:stretch>
            <a:fillRect/>
          </a:stretch>
        </p:blipFill>
        <p:spPr>
          <a:xfrm>
            <a:off x="4785361" y="1645920"/>
            <a:ext cx="4785360" cy="5212080"/>
          </a:xfrm>
          <a:prstGeom prst="rect">
            <a:avLst/>
          </a:prstGeom>
        </p:spPr>
      </p:pic>
    </p:spTree>
    <p:extLst>
      <p:ext uri="{BB962C8B-B14F-4D97-AF65-F5344CB8AC3E}">
        <p14:creationId xmlns:p14="http://schemas.microsoft.com/office/powerpoint/2010/main" val="2130902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The Advocate</a:t>
            </a:r>
            <a:br>
              <a:rPr lang="en-US" sz="6000" b="1" dirty="0" smtClean="0"/>
            </a:br>
            <a:r>
              <a:rPr lang="en-US" b="1" dirty="0" smtClean="0"/>
              <a:t>AMU’s Monthly Newsletter</a:t>
            </a:r>
            <a:endParaRPr lang="en-US" b="1" dirty="0"/>
          </a:p>
        </p:txBody>
      </p:sp>
      <p:pic>
        <p:nvPicPr>
          <p:cNvPr id="3" name="Picture 2"/>
          <p:cNvPicPr>
            <a:picLocks noChangeAspect="1"/>
          </p:cNvPicPr>
          <p:nvPr/>
        </p:nvPicPr>
        <p:blipFill>
          <a:blip r:embed="rId2"/>
          <a:stretch>
            <a:fillRect/>
          </a:stretch>
        </p:blipFill>
        <p:spPr>
          <a:xfrm>
            <a:off x="0" y="1539240"/>
            <a:ext cx="4754880" cy="5506402"/>
          </a:xfrm>
          <a:prstGeom prst="rect">
            <a:avLst/>
          </a:prstGeom>
        </p:spPr>
      </p:pic>
      <p:pic>
        <p:nvPicPr>
          <p:cNvPr id="5" name="Picture 4"/>
          <p:cNvPicPr>
            <a:picLocks noChangeAspect="1"/>
          </p:cNvPicPr>
          <p:nvPr/>
        </p:nvPicPr>
        <p:blipFill>
          <a:blip r:embed="rId3"/>
          <a:stretch>
            <a:fillRect/>
          </a:stretch>
        </p:blipFill>
        <p:spPr>
          <a:xfrm>
            <a:off x="4754881" y="1539240"/>
            <a:ext cx="4754880" cy="5506402"/>
          </a:xfrm>
          <a:prstGeom prst="rect">
            <a:avLst/>
          </a:prstGeom>
        </p:spPr>
      </p:pic>
    </p:spTree>
    <p:extLst>
      <p:ext uri="{BB962C8B-B14F-4D97-AF65-F5344CB8AC3E}">
        <p14:creationId xmlns:p14="http://schemas.microsoft.com/office/powerpoint/2010/main" val="970766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The Advocate</a:t>
            </a:r>
            <a:br>
              <a:rPr lang="en-US" sz="6000" b="1" dirty="0" smtClean="0"/>
            </a:br>
            <a:r>
              <a:rPr lang="en-US" b="1" dirty="0" smtClean="0"/>
              <a:t>AMU’s Monthly Newsletter</a:t>
            </a:r>
            <a:endParaRPr lang="en-US" b="1" dirty="0"/>
          </a:p>
        </p:txBody>
      </p:sp>
      <p:pic>
        <p:nvPicPr>
          <p:cNvPr id="4" name="Picture 3"/>
          <p:cNvPicPr>
            <a:picLocks noChangeAspect="1"/>
          </p:cNvPicPr>
          <p:nvPr/>
        </p:nvPicPr>
        <p:blipFill>
          <a:blip r:embed="rId2"/>
          <a:stretch>
            <a:fillRect/>
          </a:stretch>
        </p:blipFill>
        <p:spPr>
          <a:xfrm>
            <a:off x="-56042" y="1682905"/>
            <a:ext cx="4551842" cy="4925857"/>
          </a:xfrm>
          <a:prstGeom prst="rect">
            <a:avLst/>
          </a:prstGeom>
        </p:spPr>
      </p:pic>
      <p:pic>
        <p:nvPicPr>
          <p:cNvPr id="6" name="Picture 5"/>
          <p:cNvPicPr>
            <a:picLocks noChangeAspect="1"/>
          </p:cNvPicPr>
          <p:nvPr/>
        </p:nvPicPr>
        <p:blipFill>
          <a:blip r:embed="rId3"/>
          <a:stretch>
            <a:fillRect/>
          </a:stretch>
        </p:blipFill>
        <p:spPr>
          <a:xfrm>
            <a:off x="4495800" y="1682905"/>
            <a:ext cx="4692226" cy="4954270"/>
          </a:xfrm>
          <a:prstGeom prst="rect">
            <a:avLst/>
          </a:prstGeom>
        </p:spPr>
      </p:pic>
    </p:spTree>
    <p:extLst>
      <p:ext uri="{BB962C8B-B14F-4D97-AF65-F5344CB8AC3E}">
        <p14:creationId xmlns:p14="http://schemas.microsoft.com/office/powerpoint/2010/main" val="3081502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The Advocate</a:t>
            </a:r>
            <a:br>
              <a:rPr lang="en-US" sz="6000" b="1" dirty="0" smtClean="0"/>
            </a:br>
            <a:r>
              <a:rPr lang="en-US" b="1" dirty="0" smtClean="0"/>
              <a:t>AMU’s Monthly Newsletter</a:t>
            </a:r>
            <a:endParaRPr lang="en-US" b="1" dirty="0"/>
          </a:p>
        </p:txBody>
      </p:sp>
      <p:sp>
        <p:nvSpPr>
          <p:cNvPr id="3" name="TextBox 2"/>
          <p:cNvSpPr txBox="1"/>
          <p:nvPr/>
        </p:nvSpPr>
        <p:spPr>
          <a:xfrm>
            <a:off x="152401" y="2103120"/>
            <a:ext cx="4863876" cy="4524315"/>
          </a:xfrm>
          <a:prstGeom prst="rect">
            <a:avLst/>
          </a:prstGeom>
          <a:noFill/>
        </p:spPr>
        <p:txBody>
          <a:bodyPr wrap="square" rtlCol="0">
            <a:spAutoFit/>
          </a:bodyPr>
          <a:lstStyle/>
          <a:p>
            <a:r>
              <a:rPr lang="en-US" sz="3200" dirty="0" smtClean="0">
                <a:latin typeface="+mj-lt"/>
              </a:rPr>
              <a:t>Send over recommendations for teachers, students and reps to spotlight for coming editions of The </a:t>
            </a:r>
            <a:r>
              <a:rPr lang="en-US" sz="3200" dirty="0" smtClean="0">
                <a:latin typeface="+mj-lt"/>
              </a:rPr>
              <a:t>Advocate to:</a:t>
            </a:r>
            <a:endParaRPr lang="en-US" sz="3200" dirty="0" smtClean="0">
              <a:latin typeface="+mj-lt"/>
            </a:endParaRPr>
          </a:p>
          <a:p>
            <a:pPr algn="just"/>
            <a:endParaRPr lang="en-US" sz="3200" dirty="0" smtClean="0">
              <a:latin typeface="+mj-lt"/>
            </a:endParaRPr>
          </a:p>
          <a:p>
            <a:pPr algn="just"/>
            <a:endParaRPr lang="en-US" sz="3200" dirty="0" smtClean="0">
              <a:latin typeface="+mj-lt"/>
            </a:endParaRPr>
          </a:p>
          <a:p>
            <a:pPr algn="just"/>
            <a:r>
              <a:rPr lang="en-US" sz="3200" dirty="0" smtClean="0">
                <a:latin typeface="+mj-lt"/>
              </a:rPr>
              <a:t>President@amuanimo.org</a:t>
            </a:r>
            <a:endParaRPr lang="en-US" sz="3200" dirty="0">
              <a:latin typeface="+mj-lt"/>
            </a:endParaRPr>
          </a:p>
        </p:txBody>
      </p:sp>
      <p:pic>
        <p:nvPicPr>
          <p:cNvPr id="7" name="Picture 6"/>
          <p:cNvPicPr>
            <a:picLocks noChangeAspect="1"/>
          </p:cNvPicPr>
          <p:nvPr/>
        </p:nvPicPr>
        <p:blipFill>
          <a:blip r:embed="rId2"/>
          <a:stretch>
            <a:fillRect/>
          </a:stretch>
        </p:blipFill>
        <p:spPr>
          <a:xfrm>
            <a:off x="5016277" y="2103120"/>
            <a:ext cx="4127723" cy="4495800"/>
          </a:xfrm>
          <a:prstGeom prst="rect">
            <a:avLst/>
          </a:prstGeom>
        </p:spPr>
      </p:pic>
    </p:spTree>
    <p:extLst>
      <p:ext uri="{BB962C8B-B14F-4D97-AF65-F5344CB8AC3E}">
        <p14:creationId xmlns:p14="http://schemas.microsoft.com/office/powerpoint/2010/main" val="3186748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Run the Homeboy 5k with AMU!</a:t>
            </a:r>
            <a:endParaRPr lang="en-US" sz="2400" b="1" dirty="0"/>
          </a:p>
        </p:txBody>
      </p:sp>
      <p:sp>
        <p:nvSpPr>
          <p:cNvPr id="3" name="TextBox 2"/>
          <p:cNvSpPr txBox="1"/>
          <p:nvPr/>
        </p:nvSpPr>
        <p:spPr>
          <a:xfrm>
            <a:off x="15240" y="1659960"/>
            <a:ext cx="5090160" cy="5262979"/>
          </a:xfrm>
          <a:prstGeom prst="rect">
            <a:avLst/>
          </a:prstGeom>
          <a:noFill/>
        </p:spPr>
        <p:txBody>
          <a:bodyPr wrap="square" rtlCol="0">
            <a:spAutoFit/>
          </a:bodyPr>
          <a:lstStyle/>
          <a:p>
            <a:pPr marL="457200" indent="-457200">
              <a:buFont typeface="Arial" panose="020B0604020202020204" pitchFamily="34" charset="0"/>
              <a:buChar char="•"/>
            </a:pPr>
            <a:r>
              <a:rPr lang="en-US" sz="2700" dirty="0" smtClean="0">
                <a:latin typeface="+mj-lt"/>
              </a:rPr>
              <a:t>Run (or walk) the Homeboy 5k with AMU on October 22</a:t>
            </a:r>
            <a:r>
              <a:rPr lang="en-US" sz="2700" baseline="30000" dirty="0" smtClean="0">
                <a:latin typeface="+mj-lt"/>
              </a:rPr>
              <a:t>nd</a:t>
            </a:r>
            <a:r>
              <a:rPr lang="en-US" sz="2700" dirty="0" smtClean="0">
                <a:latin typeface="+mj-lt"/>
              </a:rPr>
              <a:t>, 2016.</a:t>
            </a:r>
          </a:p>
          <a:p>
            <a:pPr marL="457200" indent="-457200">
              <a:buFont typeface="Arial" panose="020B0604020202020204" pitchFamily="34" charset="0"/>
              <a:buChar char="•"/>
            </a:pPr>
            <a:endParaRPr lang="en-US" sz="2700" dirty="0" smtClean="0">
              <a:latin typeface="+mj-lt"/>
            </a:endParaRPr>
          </a:p>
          <a:p>
            <a:pPr marL="457200" indent="-457200">
              <a:buFont typeface="Arial" panose="020B0604020202020204" pitchFamily="34" charset="0"/>
              <a:buChar char="•"/>
            </a:pPr>
            <a:r>
              <a:rPr lang="en-US" sz="2700" dirty="0">
                <a:latin typeface="+mj-lt"/>
              </a:rPr>
              <a:t>Homeboy Industries provides </a:t>
            </a:r>
            <a:r>
              <a:rPr lang="en-US" sz="2700" dirty="0" smtClean="0">
                <a:latin typeface="+mj-lt"/>
              </a:rPr>
              <a:t>training</a:t>
            </a:r>
            <a:r>
              <a:rPr lang="en-US" sz="2700" dirty="0">
                <a:latin typeface="+mj-lt"/>
              </a:rPr>
              <a:t>, and support to formerly gang-involved and previously incarcerated men and women allowing them to redirect their lives and become contributing members of our community</a:t>
            </a:r>
            <a:r>
              <a:rPr lang="en-US" sz="2700" dirty="0" smtClean="0">
                <a:latin typeface="+mj-lt"/>
              </a:rPr>
              <a:t>.</a:t>
            </a:r>
            <a:endParaRPr lang="en-US" sz="2700" dirty="0" smtClean="0">
              <a:latin typeface="+mj-lt"/>
            </a:endParaRPr>
          </a:p>
        </p:txBody>
      </p:sp>
      <p:pic>
        <p:nvPicPr>
          <p:cNvPr id="7170" name="Picture 2" descr="http://s4.evcdn.com/images/block200/I0-001/030/251/367-8.jpeg_/homeboy-industries-5k-festival-6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773" y="2057400"/>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787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Run the Homeboy 5k with AMU!</a:t>
            </a:r>
            <a:endParaRPr lang="en-US" sz="2400" b="1" dirty="0"/>
          </a:p>
        </p:txBody>
      </p:sp>
      <p:sp>
        <p:nvSpPr>
          <p:cNvPr id="3" name="TextBox 2"/>
          <p:cNvSpPr txBox="1"/>
          <p:nvPr/>
        </p:nvSpPr>
        <p:spPr>
          <a:xfrm>
            <a:off x="15240" y="1659960"/>
            <a:ext cx="5090160" cy="4893647"/>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mj-lt"/>
              </a:rPr>
              <a:t>AMU is looking to engage members with activities that ALL members can participate </a:t>
            </a:r>
            <a:r>
              <a:rPr lang="en-US" sz="2400" dirty="0" smtClean="0">
                <a:latin typeface="+mj-lt"/>
              </a:rPr>
              <a:t>in!</a:t>
            </a:r>
            <a:endParaRPr lang="en-US" sz="2400" dirty="0">
              <a:latin typeface="+mj-lt"/>
            </a:endParaRPr>
          </a:p>
          <a:p>
            <a:pPr marL="457200" indent="-457200">
              <a:buFont typeface="Arial" panose="020B0604020202020204" pitchFamily="34" charset="0"/>
              <a:buChar char="•"/>
            </a:pPr>
            <a:endParaRPr lang="en-US" sz="2400" dirty="0">
              <a:latin typeface="+mj-lt"/>
            </a:endParaRPr>
          </a:p>
          <a:p>
            <a:pPr marL="457200" indent="-457200">
              <a:buFont typeface="Arial" panose="020B0604020202020204" pitchFamily="34" charset="0"/>
              <a:buChar char="•"/>
            </a:pPr>
            <a:r>
              <a:rPr lang="en-US" sz="2400" dirty="0">
                <a:latin typeface="+mj-lt"/>
              </a:rPr>
              <a:t>We are also looking to </a:t>
            </a:r>
            <a:r>
              <a:rPr lang="en-US" sz="2400" dirty="0" smtClean="0">
                <a:latin typeface="+mj-lt"/>
              </a:rPr>
              <a:t>highlight and support </a:t>
            </a:r>
            <a:r>
              <a:rPr lang="en-US" sz="2400" dirty="0">
                <a:latin typeface="+mj-lt"/>
              </a:rPr>
              <a:t>events that share our mission of social justice in the communities we serve.</a:t>
            </a:r>
          </a:p>
          <a:p>
            <a:pPr marL="457200" indent="-457200">
              <a:buFont typeface="Arial" panose="020B0604020202020204" pitchFamily="34" charset="0"/>
              <a:buChar char="•"/>
            </a:pPr>
            <a:endParaRPr lang="en-US" sz="2400" dirty="0">
              <a:latin typeface="+mj-lt"/>
            </a:endParaRPr>
          </a:p>
          <a:p>
            <a:pPr marL="457200" indent="-457200">
              <a:buFont typeface="Arial" panose="020B0604020202020204" pitchFamily="34" charset="0"/>
              <a:buChar char="•"/>
            </a:pPr>
            <a:r>
              <a:rPr lang="en-US" sz="2400" dirty="0">
                <a:latin typeface="+mj-lt"/>
              </a:rPr>
              <a:t>Registration is $50; Register under our </a:t>
            </a:r>
            <a:r>
              <a:rPr lang="en-US" sz="2400" dirty="0" smtClean="0">
                <a:latin typeface="+mj-lt"/>
              </a:rPr>
              <a:t>team: AMU! </a:t>
            </a:r>
            <a:r>
              <a:rPr lang="en-US" sz="2400" dirty="0">
                <a:latin typeface="+mj-lt"/>
              </a:rPr>
              <a:t>All the E-board will be present. </a:t>
            </a:r>
            <a:r>
              <a:rPr lang="en-US" sz="2400" dirty="0" smtClean="0">
                <a:latin typeface="+mj-lt"/>
              </a:rPr>
              <a:t>Come out and meet other AMU members!</a:t>
            </a:r>
            <a:endParaRPr lang="en-US" sz="2400" dirty="0">
              <a:latin typeface="+mj-lt"/>
            </a:endParaRPr>
          </a:p>
        </p:txBody>
      </p:sp>
      <p:pic>
        <p:nvPicPr>
          <p:cNvPr id="7170" name="Picture 2" descr="http://s4.evcdn.com/images/block200/I0-001/030/251/367-8.jpeg_/homeboy-industries-5k-festival-6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773" y="2057400"/>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496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6000" b="1" dirty="0" smtClean="0"/>
              <a:t>Salary </a:t>
            </a:r>
            <a:r>
              <a:rPr lang="en-US" sz="6000" b="1" dirty="0" smtClean="0"/>
              <a:t>Appeal Victory</a:t>
            </a:r>
            <a:endParaRPr lang="en-US" b="1" dirty="0"/>
          </a:p>
        </p:txBody>
      </p:sp>
      <p:sp>
        <p:nvSpPr>
          <p:cNvPr id="3" name="TextBox 2"/>
          <p:cNvSpPr txBox="1"/>
          <p:nvPr/>
        </p:nvSpPr>
        <p:spPr>
          <a:xfrm>
            <a:off x="152400" y="1264648"/>
            <a:ext cx="5928360" cy="5262979"/>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mj-lt"/>
              </a:rPr>
              <a:t>A member had been denied </a:t>
            </a:r>
            <a:r>
              <a:rPr lang="en-US" sz="2400" dirty="0" smtClean="0">
                <a:latin typeface="+mj-lt"/>
              </a:rPr>
              <a:t>an </a:t>
            </a:r>
            <a:r>
              <a:rPr lang="en-US" sz="2400" dirty="0" smtClean="0">
                <a:latin typeface="+mj-lt"/>
              </a:rPr>
              <a:t>increase in her salary for an entire year, despite her coursework being relevant to her </a:t>
            </a:r>
            <a:r>
              <a:rPr lang="en-US" sz="2400" dirty="0" smtClean="0">
                <a:latin typeface="+mj-lt"/>
              </a:rPr>
              <a:t>assignment and making her eligible for an increase in salary.</a:t>
            </a:r>
          </a:p>
          <a:p>
            <a:pPr marL="457200" indent="-457200">
              <a:buFont typeface="Arial" panose="020B0604020202020204" pitchFamily="34" charset="0"/>
              <a:buChar char="•"/>
            </a:pPr>
            <a:endParaRPr lang="en-US" sz="2400" dirty="0" smtClean="0">
              <a:latin typeface="+mj-lt"/>
            </a:endParaRPr>
          </a:p>
          <a:p>
            <a:pPr marL="457200" indent="-457200">
              <a:buFont typeface="Arial" panose="020B0604020202020204" pitchFamily="34" charset="0"/>
              <a:buChar char="•"/>
            </a:pPr>
            <a:r>
              <a:rPr lang="en-US" sz="2400" dirty="0" smtClean="0">
                <a:latin typeface="+mj-lt"/>
              </a:rPr>
              <a:t>AMU helped her appeal</a:t>
            </a:r>
            <a:r>
              <a:rPr lang="en-US" sz="2400" dirty="0" smtClean="0">
                <a:latin typeface="+mj-lt"/>
              </a:rPr>
              <a:t>.</a:t>
            </a:r>
          </a:p>
          <a:p>
            <a:pPr marL="457200" indent="-457200">
              <a:buFont typeface="Arial" panose="020B0604020202020204" pitchFamily="34" charset="0"/>
              <a:buChar char="•"/>
            </a:pPr>
            <a:endParaRPr lang="en-US" sz="2400" dirty="0" smtClean="0">
              <a:latin typeface="+mj-lt"/>
            </a:endParaRPr>
          </a:p>
          <a:p>
            <a:pPr marL="457200" indent="-457200">
              <a:buFont typeface="Arial" panose="020B0604020202020204" pitchFamily="34" charset="0"/>
              <a:buChar char="•"/>
            </a:pPr>
            <a:r>
              <a:rPr lang="en-US" sz="2400" dirty="0" smtClean="0">
                <a:latin typeface="+mj-lt"/>
              </a:rPr>
              <a:t>Early this year, we won the appeal, </a:t>
            </a:r>
            <a:r>
              <a:rPr lang="en-US" sz="2400" dirty="0" smtClean="0">
                <a:latin typeface="+mj-lt"/>
              </a:rPr>
              <a:t>and moved </a:t>
            </a:r>
            <a:r>
              <a:rPr lang="en-US" sz="2400" dirty="0" smtClean="0">
                <a:latin typeface="+mj-lt"/>
              </a:rPr>
              <a:t>her from column IV to column VI</a:t>
            </a:r>
            <a:r>
              <a:rPr lang="en-US" sz="2400" dirty="0" smtClean="0">
                <a:latin typeface="+mj-lt"/>
              </a:rPr>
              <a:t>.</a:t>
            </a:r>
          </a:p>
          <a:p>
            <a:pPr marL="457200" indent="-457200">
              <a:buFont typeface="Arial" panose="020B0604020202020204" pitchFamily="34" charset="0"/>
              <a:buChar char="•"/>
            </a:pPr>
            <a:endParaRPr lang="en-US" sz="2400" dirty="0" smtClean="0">
              <a:latin typeface="+mj-lt"/>
            </a:endParaRPr>
          </a:p>
          <a:p>
            <a:pPr marL="457200" indent="-457200">
              <a:buFont typeface="Arial" panose="020B0604020202020204" pitchFamily="34" charset="0"/>
              <a:buChar char="•"/>
            </a:pPr>
            <a:r>
              <a:rPr lang="en-US" sz="2400" dirty="0" smtClean="0">
                <a:latin typeface="+mj-lt"/>
              </a:rPr>
              <a:t>She will also be receiving retro pay for the year she was denied her rightful increase!  </a:t>
            </a:r>
            <a:endParaRPr lang="en-US" sz="2400" dirty="0">
              <a:latin typeface="+mj-lt"/>
            </a:endParaRPr>
          </a:p>
        </p:txBody>
      </p:sp>
      <p:pic>
        <p:nvPicPr>
          <p:cNvPr id="1026" name="Picture 2" descr="Image result for salary"/>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116767">
            <a:off x="5508341" y="1508342"/>
            <a:ext cx="3977977" cy="352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908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b="1" dirty="0" smtClean="0"/>
              <a:t>LAUSD Metal Detection Policy Update</a:t>
            </a:r>
            <a:endParaRPr lang="en-US" sz="2800" dirty="0"/>
          </a:p>
        </p:txBody>
      </p:sp>
      <p:sp>
        <p:nvSpPr>
          <p:cNvPr id="5" name="Content Placeholder 4"/>
          <p:cNvSpPr>
            <a:spLocks noGrp="1"/>
          </p:cNvSpPr>
          <p:nvPr>
            <p:ph idx="1"/>
          </p:nvPr>
        </p:nvSpPr>
        <p:spPr>
          <a:xfrm>
            <a:off x="0" y="914400"/>
            <a:ext cx="5029200" cy="5943600"/>
          </a:xfrm>
        </p:spPr>
        <p:txBody>
          <a:bodyPr>
            <a:normAutofit/>
          </a:bodyPr>
          <a:lstStyle/>
          <a:p>
            <a:r>
              <a:rPr lang="en-US" sz="2800" dirty="0" smtClean="0"/>
              <a:t>We began implementation of this policy on August 22</a:t>
            </a:r>
            <a:r>
              <a:rPr lang="en-US" sz="2800" baseline="30000" dirty="0" smtClean="0"/>
              <a:t>nd</a:t>
            </a:r>
            <a:r>
              <a:rPr lang="en-US" sz="2800" dirty="0" smtClean="0"/>
              <a:t>, 2016.</a:t>
            </a:r>
          </a:p>
          <a:p>
            <a:r>
              <a:rPr lang="en-US" sz="2800" dirty="0" smtClean="0"/>
              <a:t>In implementing it, GD has limited it to 2 students a day per campus.</a:t>
            </a:r>
          </a:p>
          <a:p>
            <a:r>
              <a:rPr lang="en-US" sz="2800" dirty="0" err="1" smtClean="0"/>
              <a:t>Wanding</a:t>
            </a:r>
            <a:r>
              <a:rPr lang="en-US" sz="2800" dirty="0" smtClean="0"/>
              <a:t> is done before school or during lunch and NOT during instructional time.</a:t>
            </a:r>
          </a:p>
          <a:p>
            <a:r>
              <a:rPr lang="en-US" sz="2800" dirty="0" smtClean="0"/>
              <a:t>Nothing inappropriate has been found as a result of this policy.</a:t>
            </a:r>
            <a:endParaRPr lang="en-US" sz="2800" dirty="0" smtClean="0"/>
          </a:p>
          <a:p>
            <a:endParaRPr lang="en-US" sz="2800" dirty="0"/>
          </a:p>
        </p:txBody>
      </p:sp>
      <p:pic>
        <p:nvPicPr>
          <p:cNvPr id="2" name="Picture 2" descr="http://munfitnessblog.com/wp-content/uploads/2009/05/security-wand-on-kids-at-airp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827508"/>
            <a:ext cx="4352921" cy="335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355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noAutofit/>
          </a:bodyPr>
          <a:lstStyle/>
          <a:p>
            <a:r>
              <a:rPr lang="en-US" sz="6000" b="1" dirty="0" smtClean="0"/>
              <a:t>AMU BUDGET APPROVED</a:t>
            </a:r>
            <a:endParaRPr lang="en-US" b="1" dirty="0"/>
          </a:p>
        </p:txBody>
      </p:sp>
      <p:pic>
        <p:nvPicPr>
          <p:cNvPr id="5" name="Picture 2" descr="Image result for budge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79646" y="1676400"/>
            <a:ext cx="3223578" cy="32235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1283776"/>
            <a:ext cx="5394960" cy="6232475"/>
          </a:xfrm>
          <a:prstGeom prst="rect">
            <a:avLst/>
          </a:prstGeom>
          <a:noFill/>
        </p:spPr>
        <p:txBody>
          <a:bodyPr wrap="square" rtlCol="0">
            <a:spAutoFit/>
          </a:bodyPr>
          <a:lstStyle/>
          <a:p>
            <a:pPr marL="457200" indent="-457200">
              <a:buFont typeface="Arial" panose="020B0604020202020204" pitchFamily="34" charset="0"/>
              <a:buChar char="•"/>
            </a:pPr>
            <a:r>
              <a:rPr lang="en-US" sz="2700" dirty="0" smtClean="0">
                <a:latin typeface="+mj-lt"/>
              </a:rPr>
              <a:t>A member led Budget Committee has been established and set this years AMU budget.</a:t>
            </a:r>
          </a:p>
          <a:p>
            <a:pPr marL="457200" indent="-457200">
              <a:buFont typeface="Arial" panose="020B0604020202020204" pitchFamily="34" charset="0"/>
              <a:buChar char="•"/>
            </a:pPr>
            <a:endParaRPr lang="en-US" sz="2700" dirty="0">
              <a:latin typeface="+mj-lt"/>
            </a:endParaRPr>
          </a:p>
          <a:p>
            <a:pPr marL="457200" indent="-457200">
              <a:buFont typeface="Arial" panose="020B0604020202020204" pitchFamily="34" charset="0"/>
              <a:buChar char="•"/>
            </a:pPr>
            <a:r>
              <a:rPr lang="en-US" sz="2700" dirty="0" smtClean="0">
                <a:latin typeface="+mj-lt"/>
              </a:rPr>
              <a:t>First time non-union officer members (</a:t>
            </a:r>
            <a:r>
              <a:rPr lang="en-US" sz="2700" dirty="0" err="1" smtClean="0">
                <a:latin typeface="+mj-lt"/>
              </a:rPr>
              <a:t>eboard</a:t>
            </a:r>
            <a:r>
              <a:rPr lang="en-US" sz="2700" dirty="0" smtClean="0">
                <a:latin typeface="+mj-lt"/>
              </a:rPr>
              <a:t> + reps) are given a direct voice and actionable influence over how union dues are spent</a:t>
            </a:r>
            <a:r>
              <a:rPr lang="en-US" sz="2700" dirty="0" smtClean="0">
                <a:latin typeface="+mj-lt"/>
              </a:rPr>
              <a:t>.</a:t>
            </a:r>
          </a:p>
          <a:p>
            <a:pPr marL="457200" indent="-457200">
              <a:buFont typeface="Arial" panose="020B0604020202020204" pitchFamily="34" charset="0"/>
              <a:buChar char="•"/>
            </a:pPr>
            <a:endParaRPr lang="en-US" sz="2700" dirty="0">
              <a:latin typeface="+mj-lt"/>
            </a:endParaRPr>
          </a:p>
          <a:p>
            <a:pPr marL="457200" indent="-457200">
              <a:buFont typeface="Arial" panose="020B0604020202020204" pitchFamily="34" charset="0"/>
              <a:buChar char="•"/>
            </a:pPr>
            <a:r>
              <a:rPr lang="en-US" sz="2700" dirty="0" smtClean="0">
                <a:latin typeface="+mj-lt"/>
              </a:rPr>
              <a:t>This years b</a:t>
            </a:r>
            <a:r>
              <a:rPr lang="en-US" sz="2700" dirty="0" smtClean="0">
                <a:latin typeface="+mj-lt"/>
              </a:rPr>
              <a:t>udget was passed by a great majority of our reps.</a:t>
            </a:r>
          </a:p>
          <a:p>
            <a:pPr marL="457200" indent="-457200">
              <a:buFont typeface="Arial" panose="020B0604020202020204" pitchFamily="34" charset="0"/>
              <a:buChar char="•"/>
            </a:pPr>
            <a:endParaRPr lang="en-US" sz="2400" dirty="0">
              <a:latin typeface="+mj-lt"/>
            </a:endParaRPr>
          </a:p>
          <a:p>
            <a:pPr marL="457200" indent="-457200">
              <a:buFont typeface="Arial" panose="020B0604020202020204" pitchFamily="34" charset="0"/>
              <a:buChar char="•"/>
            </a:pPr>
            <a:endParaRPr lang="en-US" sz="2400" dirty="0">
              <a:latin typeface="Cambria" panose="02040503050406030204" pitchFamily="18" charset="0"/>
            </a:endParaRPr>
          </a:p>
        </p:txBody>
      </p:sp>
    </p:spTree>
    <p:extLst>
      <p:ext uri="{BB962C8B-B14F-4D97-AF65-F5344CB8AC3E}">
        <p14:creationId xmlns:p14="http://schemas.microsoft.com/office/powerpoint/2010/main" val="3416418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noAutofit/>
          </a:bodyPr>
          <a:lstStyle/>
          <a:p>
            <a:r>
              <a:rPr lang="en-US" sz="6000" b="1" dirty="0" smtClean="0"/>
              <a:t>AMU BUDGET APPROVED</a:t>
            </a:r>
            <a:endParaRPr lang="en-US" b="1" dirty="0"/>
          </a:p>
        </p:txBody>
      </p:sp>
      <p:sp>
        <p:nvSpPr>
          <p:cNvPr id="6" name="TextBox 5"/>
          <p:cNvSpPr txBox="1"/>
          <p:nvPr/>
        </p:nvSpPr>
        <p:spPr>
          <a:xfrm>
            <a:off x="228600" y="1222134"/>
            <a:ext cx="8686800" cy="5693866"/>
          </a:xfrm>
          <a:prstGeom prst="rect">
            <a:avLst/>
          </a:prstGeom>
          <a:noFill/>
        </p:spPr>
        <p:txBody>
          <a:bodyPr wrap="square" rtlCol="0">
            <a:spAutoFit/>
          </a:bodyPr>
          <a:lstStyle/>
          <a:p>
            <a:r>
              <a:rPr lang="en-US" sz="2400" dirty="0"/>
              <a:t>Some highlight of this years budget include:</a:t>
            </a:r>
          </a:p>
          <a:p>
            <a:pPr marL="342900" indent="-342900">
              <a:buFont typeface="Arial" panose="020B0604020202020204" pitchFamily="34" charset="0"/>
              <a:buChar char="•"/>
            </a:pPr>
            <a:endParaRPr lang="en-US" sz="2400" dirty="0" smtClean="0">
              <a:latin typeface="+mj-lt"/>
            </a:endParaRPr>
          </a:p>
          <a:p>
            <a:pPr marL="342900" indent="-342900">
              <a:buFont typeface="Arial" panose="020B0604020202020204" pitchFamily="34" charset="0"/>
              <a:buChar char="•"/>
            </a:pPr>
            <a:r>
              <a:rPr lang="en-US" sz="2400" dirty="0" err="1" smtClean="0">
                <a:latin typeface="+mj-lt"/>
              </a:rPr>
              <a:t>Eboard</a:t>
            </a:r>
            <a:r>
              <a:rPr lang="en-US" sz="2400" dirty="0" smtClean="0">
                <a:latin typeface="+mj-lt"/>
              </a:rPr>
              <a:t> </a:t>
            </a:r>
            <a:r>
              <a:rPr lang="en-US" sz="2400" dirty="0">
                <a:latin typeface="+mj-lt"/>
              </a:rPr>
              <a:t>(with the expectation of the President) and reps </a:t>
            </a:r>
            <a:r>
              <a:rPr lang="en-US" sz="2400" dirty="0" smtClean="0">
                <a:latin typeface="+mj-lt"/>
              </a:rPr>
              <a:t>will receive </a:t>
            </a:r>
            <a:r>
              <a:rPr lang="en-US" sz="2400" dirty="0">
                <a:latin typeface="+mj-lt"/>
              </a:rPr>
              <a:t>an 8% increase in compensation to, in part, address inflation, but also to recognize the work our union officers do. </a:t>
            </a:r>
            <a:endParaRPr lang="en-US" sz="2400" dirty="0" smtClean="0">
              <a:latin typeface="+mj-lt"/>
            </a:endParaRP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smtClean="0">
                <a:latin typeface="+mj-lt"/>
              </a:rPr>
              <a:t>The </a:t>
            </a:r>
            <a:r>
              <a:rPr lang="en-US" sz="2400" dirty="0">
                <a:latin typeface="+mj-lt"/>
              </a:rPr>
              <a:t>President stipend was decreased until the president can demonstrate she/he deserves extra pay for demonstrably doing extra work. </a:t>
            </a:r>
            <a:r>
              <a:rPr lang="en-US" sz="2400" dirty="0" smtClean="0">
                <a:latin typeface="+mj-lt"/>
              </a:rPr>
              <a:t>Check out the </a:t>
            </a:r>
            <a:r>
              <a:rPr lang="en-US" sz="2400" dirty="0">
                <a:latin typeface="+mj-lt"/>
              </a:rPr>
              <a:t>President’s schedule at: </a:t>
            </a:r>
            <a:r>
              <a:rPr lang="en-US" sz="2800" b="1" dirty="0" smtClean="0">
                <a:latin typeface="+mj-lt"/>
              </a:rPr>
              <a:t>www.amuanimo.org/presidents-calendar</a:t>
            </a:r>
            <a:endParaRPr lang="en-US" sz="2400" b="1" dirty="0">
              <a:latin typeface="+mj-lt"/>
            </a:endParaRPr>
          </a:p>
          <a:p>
            <a:endParaRPr lang="en-US" sz="2400" dirty="0">
              <a:latin typeface="+mj-lt"/>
            </a:endParaRPr>
          </a:p>
          <a:p>
            <a:pPr marL="342900" indent="-342900">
              <a:buFont typeface="Arial" panose="020B0604020202020204" pitchFamily="34" charset="0"/>
              <a:buChar char="•"/>
            </a:pPr>
            <a:r>
              <a:rPr lang="en-US" sz="2400" dirty="0" smtClean="0">
                <a:latin typeface="+mj-lt"/>
              </a:rPr>
              <a:t>We </a:t>
            </a:r>
            <a:r>
              <a:rPr lang="en-US" sz="2400" dirty="0">
                <a:latin typeface="+mj-lt"/>
              </a:rPr>
              <a:t>have closed the counselor VP position (out of compliance with our bylaws), and have allocated that money for 2 scholarships of $1,500 each for GD seniors.</a:t>
            </a:r>
          </a:p>
          <a:p>
            <a:endParaRPr lang="en-US" sz="2400" b="1" dirty="0">
              <a:latin typeface="+mj-lt"/>
            </a:endParaRPr>
          </a:p>
        </p:txBody>
      </p:sp>
    </p:spTree>
    <p:extLst>
      <p:ext uri="{BB962C8B-B14F-4D97-AF65-F5344CB8AC3E}">
        <p14:creationId xmlns:p14="http://schemas.microsoft.com/office/powerpoint/2010/main" val="3106333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noAutofit/>
          </a:bodyPr>
          <a:lstStyle/>
          <a:p>
            <a:r>
              <a:rPr lang="en-US" sz="6000" b="1" dirty="0" smtClean="0"/>
              <a:t>AMU BUDGET APPROVED</a:t>
            </a:r>
            <a:endParaRPr lang="en-US" b="1" dirty="0"/>
          </a:p>
        </p:txBody>
      </p:sp>
      <p:sp>
        <p:nvSpPr>
          <p:cNvPr id="6" name="TextBox 5"/>
          <p:cNvSpPr txBox="1"/>
          <p:nvPr/>
        </p:nvSpPr>
        <p:spPr>
          <a:xfrm>
            <a:off x="228600" y="1222134"/>
            <a:ext cx="8686800" cy="544764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j-lt"/>
              </a:rPr>
              <a:t>President’s communication has been </a:t>
            </a:r>
            <a:r>
              <a:rPr lang="en-US" sz="2400" dirty="0" smtClean="0">
                <a:latin typeface="+mj-lt"/>
              </a:rPr>
              <a:t>slashed, </a:t>
            </a:r>
            <a:r>
              <a:rPr lang="en-US" sz="2400" dirty="0">
                <a:latin typeface="+mj-lt"/>
              </a:rPr>
              <a:t>as </a:t>
            </a:r>
            <a:r>
              <a:rPr lang="en-US" sz="2400" dirty="0" smtClean="0">
                <a:latin typeface="+mj-lt"/>
              </a:rPr>
              <a:t>AMU WILL NOT be buying the AMU President </a:t>
            </a:r>
            <a:r>
              <a:rPr lang="en-US" sz="2400" dirty="0">
                <a:latin typeface="+mj-lt"/>
              </a:rPr>
              <a:t>a phone or establish a $60+ dollar </a:t>
            </a:r>
            <a:r>
              <a:rPr lang="en-US" sz="2400" dirty="0" smtClean="0">
                <a:latin typeface="+mj-lt"/>
              </a:rPr>
              <a:t>phone line </a:t>
            </a:r>
            <a:r>
              <a:rPr lang="en-US" sz="2400" dirty="0">
                <a:latin typeface="+mj-lt"/>
              </a:rPr>
              <a:t>for </a:t>
            </a:r>
            <a:r>
              <a:rPr lang="en-US" sz="2400" dirty="0" smtClean="0">
                <a:latin typeface="+mj-lt"/>
              </a:rPr>
              <a:t>him. </a:t>
            </a:r>
            <a:endParaRPr lang="en-US" sz="2400" dirty="0">
              <a:latin typeface="+mj-lt"/>
            </a:endParaRP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Reduced funds for </a:t>
            </a:r>
            <a:r>
              <a:rPr lang="en-US" sz="2400" dirty="0" err="1">
                <a:latin typeface="+mj-lt"/>
              </a:rPr>
              <a:t>Eboard</a:t>
            </a:r>
            <a:r>
              <a:rPr lang="en-US" sz="2400" dirty="0">
                <a:latin typeface="+mj-lt"/>
              </a:rPr>
              <a:t> </a:t>
            </a:r>
            <a:r>
              <a:rPr lang="en-US" sz="2400" dirty="0" smtClean="0">
                <a:latin typeface="+mj-lt"/>
              </a:rPr>
              <a:t>conferences to increase other line items.</a:t>
            </a:r>
            <a:endParaRPr lang="en-US" sz="2400" dirty="0">
              <a:latin typeface="+mj-lt"/>
            </a:endParaRP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Reduced the amount of mileage </a:t>
            </a:r>
            <a:r>
              <a:rPr lang="en-US" sz="2400" dirty="0" err="1">
                <a:latin typeface="+mj-lt"/>
              </a:rPr>
              <a:t>eboard</a:t>
            </a:r>
            <a:r>
              <a:rPr lang="en-US" sz="2400" dirty="0">
                <a:latin typeface="+mj-lt"/>
              </a:rPr>
              <a:t> is allowed to be reimbursed for</a:t>
            </a:r>
            <a:r>
              <a:rPr lang="en-US" sz="2400" dirty="0" smtClean="0">
                <a:latin typeface="+mj-lt"/>
              </a:rPr>
              <a:t>.</a:t>
            </a:r>
          </a:p>
          <a:p>
            <a:pPr marL="342900" indent="-342900">
              <a:buFont typeface="Arial" panose="020B0604020202020204" pitchFamily="34" charset="0"/>
              <a:buChar char="•"/>
            </a:pPr>
            <a:endParaRPr lang="en-US" sz="2400" dirty="0">
              <a:latin typeface="+mj-lt"/>
            </a:endParaRPr>
          </a:p>
          <a:p>
            <a:r>
              <a:rPr lang="en-US" sz="2400" dirty="0" smtClean="0">
                <a:latin typeface="+mj-lt"/>
              </a:rPr>
              <a:t>Look it over yourself on our website at:</a:t>
            </a:r>
          </a:p>
          <a:p>
            <a:endParaRPr lang="en-US" sz="2400" dirty="0" smtClean="0">
              <a:latin typeface="+mj-lt"/>
            </a:endParaRPr>
          </a:p>
          <a:p>
            <a:pPr algn="ctr"/>
            <a:r>
              <a:rPr lang="en-US" sz="3600" b="1" dirty="0" smtClean="0">
                <a:latin typeface="+mj-lt"/>
              </a:rPr>
              <a:t>www.amuanimo.org/amu-budget-1</a:t>
            </a:r>
          </a:p>
          <a:p>
            <a:endParaRPr lang="en-US" sz="2400" dirty="0">
              <a:latin typeface="+mj-lt"/>
            </a:endParaRPr>
          </a:p>
        </p:txBody>
      </p:sp>
    </p:spTree>
    <p:extLst>
      <p:ext uri="{BB962C8B-B14F-4D97-AF65-F5344CB8AC3E}">
        <p14:creationId xmlns:p14="http://schemas.microsoft.com/office/powerpoint/2010/main" val="243064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noAutofit/>
          </a:bodyPr>
          <a:lstStyle/>
          <a:p>
            <a:r>
              <a:rPr lang="en-US" sz="6000" b="1" dirty="0" smtClean="0"/>
              <a:t>VOTE YES ON PROP 55</a:t>
            </a:r>
            <a:endParaRPr lang="en-US" b="1" dirty="0"/>
          </a:p>
        </p:txBody>
      </p:sp>
      <p:pic>
        <p:nvPicPr>
          <p:cNvPr id="3" name="-5BIQ4d4D64"/>
          <p:cNvPicPr>
            <a:picLocks noRot="1" noChangeAspect="1"/>
          </p:cNvPicPr>
          <p:nvPr>
            <a:videoFile r:link="rId1"/>
          </p:nvPr>
        </p:nvPicPr>
        <p:blipFill>
          <a:blip r:embed="rId3"/>
          <a:stretch>
            <a:fillRect/>
          </a:stretch>
        </p:blipFill>
        <p:spPr>
          <a:xfrm>
            <a:off x="152400" y="1219200"/>
            <a:ext cx="8805333" cy="4953000"/>
          </a:xfrm>
          <a:prstGeom prst="rect">
            <a:avLst/>
          </a:prstGeom>
        </p:spPr>
      </p:pic>
    </p:spTree>
    <p:extLst>
      <p:ext uri="{BB962C8B-B14F-4D97-AF65-F5344CB8AC3E}">
        <p14:creationId xmlns:p14="http://schemas.microsoft.com/office/powerpoint/2010/main" val="3904082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noAutofit/>
          </a:bodyPr>
          <a:lstStyle/>
          <a:p>
            <a:r>
              <a:rPr lang="en-US" sz="6000" b="1" dirty="0" smtClean="0"/>
              <a:t>VOTE YES ON PROP 55</a:t>
            </a:r>
            <a:endParaRPr lang="en-US" b="1" dirty="0"/>
          </a:p>
        </p:txBody>
      </p:sp>
      <p:sp>
        <p:nvSpPr>
          <p:cNvPr id="4" name="TextBox 3"/>
          <p:cNvSpPr txBox="1"/>
          <p:nvPr/>
        </p:nvSpPr>
        <p:spPr>
          <a:xfrm>
            <a:off x="152400" y="1066800"/>
            <a:ext cx="5105400" cy="5632311"/>
          </a:xfrm>
          <a:prstGeom prst="rect">
            <a:avLst/>
          </a:prstGeom>
          <a:noFill/>
        </p:spPr>
        <p:txBody>
          <a:bodyPr wrap="square" rtlCol="0">
            <a:spAutoFit/>
          </a:bodyPr>
          <a:lstStyle/>
          <a:p>
            <a:r>
              <a:rPr lang="en-US" sz="2400" dirty="0" smtClean="0"/>
              <a:t>AMU and its Site Rep Council voted unanimously to support the passage of Proposition 55.</a:t>
            </a:r>
          </a:p>
          <a:p>
            <a:endParaRPr lang="en-US" sz="2400" dirty="0"/>
          </a:p>
          <a:p>
            <a:r>
              <a:rPr lang="en-US" sz="2400" i="1" dirty="0" smtClean="0"/>
              <a:t>Why?</a:t>
            </a:r>
          </a:p>
          <a:p>
            <a:endParaRPr lang="en-US" sz="2400" dirty="0"/>
          </a:p>
          <a:p>
            <a:pPr marL="342900" indent="-342900">
              <a:buFont typeface="Arial" panose="020B0604020202020204" pitchFamily="34" charset="0"/>
              <a:buChar char="•"/>
            </a:pPr>
            <a:r>
              <a:rPr lang="en-US" sz="2400" dirty="0" smtClean="0"/>
              <a:t>Its an extension </a:t>
            </a:r>
            <a:r>
              <a:rPr lang="en-US" sz="2400" dirty="0"/>
              <a:t>of prop 30, which we also supported.</a:t>
            </a:r>
          </a:p>
          <a:p>
            <a:pPr marL="342900" indent="-342900">
              <a:buFont typeface="Arial" panose="020B0604020202020204" pitchFamily="34" charset="0"/>
              <a:buChar char="•"/>
            </a:pPr>
            <a:r>
              <a:rPr lang="en-US" sz="2400" dirty="0"/>
              <a:t>Maintains tax increases meant to fund education and healthcare.</a:t>
            </a:r>
          </a:p>
          <a:p>
            <a:pPr marL="342900" indent="-342900">
              <a:buFont typeface="Arial" panose="020B0604020202020204" pitchFamily="34" charset="0"/>
              <a:buChar char="•"/>
            </a:pPr>
            <a:r>
              <a:rPr lang="en-US" sz="2400" dirty="0"/>
              <a:t>100% of our members will be unaffected as single filers (based on their GD salary only).  Joint filers affected only </a:t>
            </a:r>
            <a:r>
              <a:rPr lang="en-US" sz="2400" dirty="0" smtClean="0"/>
              <a:t>if </a:t>
            </a:r>
            <a:r>
              <a:rPr lang="en-US" sz="2400" dirty="0"/>
              <a:t>they make $500,000 or more. </a:t>
            </a:r>
          </a:p>
        </p:txBody>
      </p:sp>
      <p:pic>
        <p:nvPicPr>
          <p:cNvPr id="5" name="Picture 2" descr="Image result for prop 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927" y="1828800"/>
            <a:ext cx="35433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065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noAutofit/>
          </a:bodyPr>
          <a:lstStyle/>
          <a:p>
            <a:r>
              <a:rPr lang="en-US" sz="6000" b="1" dirty="0" smtClean="0"/>
              <a:t>VOTE YES ON PROP 55</a:t>
            </a:r>
            <a:endParaRPr lang="en-US" b="1" dirty="0"/>
          </a:p>
        </p:txBody>
      </p:sp>
      <p:sp>
        <p:nvSpPr>
          <p:cNvPr id="4" name="TextBox 3"/>
          <p:cNvSpPr txBox="1"/>
          <p:nvPr/>
        </p:nvSpPr>
        <p:spPr>
          <a:xfrm>
            <a:off x="152400" y="1479024"/>
            <a:ext cx="51054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89% of funds allocated to public schools.</a:t>
            </a:r>
          </a:p>
          <a:p>
            <a:pPr marL="342900" indent="-342900">
              <a:buFont typeface="Arial" panose="020B0604020202020204" pitchFamily="34" charset="0"/>
              <a:buChar char="•"/>
            </a:pPr>
            <a:r>
              <a:rPr lang="en-US" sz="2400" dirty="0"/>
              <a:t>Money NOT for administrative costs; spending administered locally. </a:t>
            </a:r>
          </a:p>
          <a:p>
            <a:pPr marL="342900" indent="-342900">
              <a:buFont typeface="Arial" panose="020B0604020202020204" pitchFamily="34" charset="0"/>
              <a:buChar char="•"/>
            </a:pPr>
            <a:r>
              <a:rPr lang="en-US" sz="2400" dirty="0"/>
              <a:t>Prevents billions in cuts for public education</a:t>
            </a:r>
            <a:r>
              <a:rPr lang="en-US" sz="2400" dirty="0" smtClean="0"/>
              <a:t>.</a:t>
            </a:r>
          </a:p>
          <a:p>
            <a:pPr marL="342900" indent="-342900">
              <a:buFont typeface="Arial" panose="020B0604020202020204" pitchFamily="34" charset="0"/>
              <a:buChar char="•"/>
            </a:pPr>
            <a:endParaRPr lang="en-US" sz="2400" dirty="0"/>
          </a:p>
          <a:p>
            <a:r>
              <a:rPr lang="en-US" sz="2400" dirty="0" smtClean="0"/>
              <a:t>Read more on our website at:</a:t>
            </a:r>
            <a:endParaRPr lang="en-US" sz="2400" dirty="0"/>
          </a:p>
          <a:p>
            <a:r>
              <a:rPr lang="en-US" sz="2400" b="1" dirty="0" smtClean="0"/>
              <a:t>www.amuanimo.org/yes-on-prop-55</a:t>
            </a:r>
            <a:endParaRPr lang="en-US" sz="2400" b="1" dirty="0"/>
          </a:p>
        </p:txBody>
      </p:sp>
      <p:pic>
        <p:nvPicPr>
          <p:cNvPr id="8194" name="Picture 2" descr="Image result for prop 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050" y="1600200"/>
            <a:ext cx="35433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763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noAutofit/>
          </a:bodyPr>
          <a:lstStyle/>
          <a:p>
            <a:r>
              <a:rPr lang="en-US" sz="6000" b="1" dirty="0" smtClean="0"/>
              <a:t>Build Better LA Initiative</a:t>
            </a:r>
            <a:endParaRPr lang="en-US" b="1" dirty="0"/>
          </a:p>
        </p:txBody>
      </p:sp>
      <p:sp>
        <p:nvSpPr>
          <p:cNvPr id="4" name="TextBox 3"/>
          <p:cNvSpPr txBox="1"/>
          <p:nvPr/>
        </p:nvSpPr>
        <p:spPr>
          <a:xfrm>
            <a:off x="152400" y="1216617"/>
            <a:ext cx="5562600" cy="5632311"/>
          </a:xfrm>
          <a:prstGeom prst="rect">
            <a:avLst/>
          </a:prstGeom>
          <a:noFill/>
        </p:spPr>
        <p:txBody>
          <a:bodyPr wrap="square" rtlCol="0">
            <a:spAutoFit/>
          </a:bodyPr>
          <a:lstStyle/>
          <a:p>
            <a:r>
              <a:rPr lang="en-US" sz="2800" dirty="0" smtClean="0"/>
              <a:t>AMU and its Site Rep Council voted unanimously to support the passage of the Build Better LA Initiative which seeks to make living in LA affordable while also pushing for better jobs in LA.</a:t>
            </a:r>
          </a:p>
          <a:p>
            <a:endParaRPr lang="en-US" sz="1600" dirty="0"/>
          </a:p>
          <a:p>
            <a:r>
              <a:rPr lang="en-US" sz="2800" dirty="0" smtClean="0"/>
              <a:t>How?</a:t>
            </a:r>
          </a:p>
          <a:p>
            <a:endParaRPr lang="en-US" sz="2000" dirty="0"/>
          </a:p>
          <a:p>
            <a:pPr marL="457200" indent="-457200">
              <a:buFont typeface="Arial" panose="020B0604020202020204" pitchFamily="34" charset="0"/>
              <a:buChar char="•"/>
            </a:pPr>
            <a:r>
              <a:rPr lang="en-US" sz="2400" dirty="0"/>
              <a:t>New LA development that </a:t>
            </a:r>
            <a:r>
              <a:rPr lang="en-US" sz="2400" dirty="0" smtClean="0"/>
              <a:t>include </a:t>
            </a:r>
            <a:r>
              <a:rPr lang="en-US" sz="2400" dirty="0"/>
              <a:t>10+ units would have to allocate a certain percentage of those units as affordable to low-income housing.</a:t>
            </a:r>
          </a:p>
          <a:p>
            <a:pPr marL="457200" indent="-457200">
              <a:buFont typeface="Arial" panose="020B0604020202020204" pitchFamily="34" charset="0"/>
              <a:buChar char="•"/>
            </a:pPr>
            <a:endParaRPr lang="en-US" sz="3200" dirty="0"/>
          </a:p>
        </p:txBody>
      </p:sp>
      <p:pic>
        <p:nvPicPr>
          <p:cNvPr id="10242" name="Picture 2" descr="http://launionaflcio.org/wp-content/uploads/2016/02/2d02bf95-2147-425c-9a29-10574f7448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096" y="1371600"/>
            <a:ext cx="3255504" cy="426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878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noAutofit/>
          </a:bodyPr>
          <a:lstStyle/>
          <a:p>
            <a:r>
              <a:rPr lang="en-US" sz="6000" b="1" dirty="0" smtClean="0"/>
              <a:t>Build Better LA Initiative</a:t>
            </a:r>
            <a:endParaRPr lang="en-US" b="1" dirty="0"/>
          </a:p>
        </p:txBody>
      </p:sp>
      <p:sp>
        <p:nvSpPr>
          <p:cNvPr id="4" name="TextBox 3"/>
          <p:cNvSpPr txBox="1"/>
          <p:nvPr/>
        </p:nvSpPr>
        <p:spPr>
          <a:xfrm>
            <a:off x="0" y="1216617"/>
            <a:ext cx="5562600" cy="5693866"/>
          </a:xfrm>
          <a:prstGeom prst="rect">
            <a:avLst/>
          </a:prstGeom>
          <a:noFill/>
        </p:spPr>
        <p:txBody>
          <a:bodyPr wrap="square" rtlCol="0">
            <a:spAutoFit/>
          </a:bodyPr>
          <a:lstStyle/>
          <a:p>
            <a:r>
              <a:rPr lang="en-US" sz="2600" dirty="0">
                <a:latin typeface="+mj-lt"/>
              </a:rPr>
              <a:t>Developers will be required to:</a:t>
            </a:r>
          </a:p>
          <a:p>
            <a:pPr marL="914400" lvl="1" indent="-457200">
              <a:buFont typeface="Arial" panose="020B0604020202020204" pitchFamily="34" charset="0"/>
              <a:buChar char="•"/>
            </a:pPr>
            <a:r>
              <a:rPr lang="en-US" sz="2600" dirty="0">
                <a:latin typeface="+mj-lt"/>
              </a:rPr>
              <a:t>Be licensed according to city &amp; state law.</a:t>
            </a:r>
          </a:p>
          <a:p>
            <a:pPr marL="914400" lvl="1" indent="-457200">
              <a:buFont typeface="Arial" panose="020B0604020202020204" pitchFamily="34" charset="0"/>
              <a:buChar char="•"/>
            </a:pPr>
            <a:r>
              <a:rPr lang="en-US" sz="2600" dirty="0">
                <a:latin typeface="+mj-lt"/>
              </a:rPr>
              <a:t>Offer 30% of work-hours to city residents, 10% coming from within a 5 mile radius of the building project.</a:t>
            </a:r>
          </a:p>
          <a:p>
            <a:pPr marL="914400" lvl="1" indent="-457200">
              <a:buFont typeface="Arial" panose="020B0604020202020204" pitchFamily="34" charset="0"/>
              <a:buChar char="•"/>
            </a:pPr>
            <a:r>
              <a:rPr lang="en-US" sz="2600" dirty="0">
                <a:latin typeface="+mj-lt"/>
              </a:rPr>
              <a:t>Pay standard wages for the area.</a:t>
            </a:r>
          </a:p>
          <a:p>
            <a:pPr marL="914400" lvl="1" indent="-457200">
              <a:buFont typeface="Arial" panose="020B0604020202020204" pitchFamily="34" charset="0"/>
              <a:buChar char="•"/>
            </a:pPr>
            <a:r>
              <a:rPr lang="en-US" sz="2600" dirty="0">
                <a:latin typeface="+mj-lt"/>
              </a:rPr>
              <a:t>Bars changes to local plans that would “reduce the capacity for creation and preservation of affordable housing and access to local jobs.”</a:t>
            </a:r>
            <a:endParaRPr lang="en-US" sz="2600" dirty="0">
              <a:latin typeface="+mj-lt"/>
            </a:endParaRPr>
          </a:p>
        </p:txBody>
      </p:sp>
      <p:pic>
        <p:nvPicPr>
          <p:cNvPr id="10242" name="Picture 2" descr="http://launionaflcio.org/wp-content/uploads/2016/02/2d02bf95-2147-425c-9a29-10574f7448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096" y="1371600"/>
            <a:ext cx="3255504" cy="426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470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noAutofit/>
          </a:bodyPr>
          <a:lstStyle/>
          <a:p>
            <a:r>
              <a:rPr lang="en-US" sz="6000" b="1" dirty="0" smtClean="0"/>
              <a:t>Build Better LA Initiative</a:t>
            </a:r>
            <a:endParaRPr lang="en-US" b="1" dirty="0"/>
          </a:p>
        </p:txBody>
      </p:sp>
      <p:sp>
        <p:nvSpPr>
          <p:cNvPr id="4" name="TextBox 3"/>
          <p:cNvSpPr txBox="1"/>
          <p:nvPr/>
        </p:nvSpPr>
        <p:spPr>
          <a:xfrm>
            <a:off x="0" y="1371600"/>
            <a:ext cx="5562600" cy="4093428"/>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mj-lt"/>
              </a:rPr>
              <a:t>In some cases, this initiative can require up to 20% of units in new development projects affordable for low-income or working </a:t>
            </a:r>
            <a:r>
              <a:rPr lang="en-US" sz="2600" dirty="0" smtClean="0">
                <a:latin typeface="+mj-lt"/>
              </a:rPr>
              <a:t>renters.</a:t>
            </a:r>
          </a:p>
          <a:p>
            <a:pPr marL="457200" indent="-457200">
              <a:buFont typeface="Arial" panose="020B0604020202020204" pitchFamily="34" charset="0"/>
              <a:buChar char="•"/>
            </a:pPr>
            <a:endParaRPr lang="en-US" sz="2600" dirty="0">
              <a:latin typeface="+mj-lt"/>
            </a:endParaRPr>
          </a:p>
          <a:p>
            <a:pPr marL="457200" indent="-457200">
              <a:buFont typeface="Arial" panose="020B0604020202020204" pitchFamily="34" charset="0"/>
              <a:buChar char="•"/>
            </a:pPr>
            <a:r>
              <a:rPr lang="en-US" sz="2600" dirty="0" smtClean="0">
                <a:latin typeface="+mj-lt"/>
              </a:rPr>
              <a:t>This </a:t>
            </a:r>
            <a:r>
              <a:rPr lang="en-US" sz="2600" dirty="0">
                <a:latin typeface="+mj-lt"/>
              </a:rPr>
              <a:t>initiative would also, through incentives, encourage these regulations in development projects within half a mile of significant public transit stops.</a:t>
            </a:r>
            <a:endParaRPr lang="en-US" sz="2600" dirty="0">
              <a:latin typeface="+mj-lt"/>
            </a:endParaRPr>
          </a:p>
        </p:txBody>
      </p:sp>
      <p:pic>
        <p:nvPicPr>
          <p:cNvPr id="10242" name="Picture 2" descr="http://launionaflcio.org/wp-content/uploads/2016/02/2d02bf95-2147-425c-9a29-10574f7448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096" y="1371600"/>
            <a:ext cx="3255504" cy="426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317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noAutofit/>
          </a:bodyPr>
          <a:lstStyle/>
          <a:p>
            <a:r>
              <a:rPr lang="en-US" sz="6000" b="1" dirty="0" smtClean="0"/>
              <a:t>Build Better LA Initiative</a:t>
            </a:r>
            <a:endParaRPr lang="en-US" b="1" dirty="0"/>
          </a:p>
        </p:txBody>
      </p:sp>
      <p:sp>
        <p:nvSpPr>
          <p:cNvPr id="4" name="TextBox 3"/>
          <p:cNvSpPr txBox="1"/>
          <p:nvPr/>
        </p:nvSpPr>
        <p:spPr>
          <a:xfrm>
            <a:off x="0" y="1371600"/>
            <a:ext cx="5562600" cy="3293209"/>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latin typeface="+mj-lt"/>
              </a:rPr>
              <a:t>AMU officially supporting this 2016 ballot measure will allow us to work hand in hand with United Parents &amp; Students of Green Dot who also support this measure, and build a coalition with the Los Angeles County Federation of Labor.</a:t>
            </a:r>
            <a:endParaRPr lang="en-US" sz="2600" dirty="0">
              <a:latin typeface="+mj-lt"/>
            </a:endParaRPr>
          </a:p>
        </p:txBody>
      </p:sp>
      <p:pic>
        <p:nvPicPr>
          <p:cNvPr id="10242" name="Picture 2" descr="http://launionaflcio.org/wp-content/uploads/2016/02/2d02bf95-2147-425c-9a29-10574f7448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096" y="1371600"/>
            <a:ext cx="3255504" cy="426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077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b="1" dirty="0" smtClean="0"/>
              <a:t>LAUSD Metal Detection Policy Update</a:t>
            </a:r>
            <a:endParaRPr lang="en-US" sz="2800" dirty="0"/>
          </a:p>
        </p:txBody>
      </p:sp>
      <p:sp>
        <p:nvSpPr>
          <p:cNvPr id="5" name="Content Placeholder 4"/>
          <p:cNvSpPr>
            <a:spLocks noGrp="1"/>
          </p:cNvSpPr>
          <p:nvPr>
            <p:ph idx="1"/>
          </p:nvPr>
        </p:nvSpPr>
        <p:spPr>
          <a:xfrm>
            <a:off x="0" y="914400"/>
            <a:ext cx="5029200" cy="5943600"/>
          </a:xfrm>
        </p:spPr>
        <p:txBody>
          <a:bodyPr>
            <a:normAutofit fontScale="92500"/>
          </a:bodyPr>
          <a:lstStyle/>
          <a:p>
            <a:r>
              <a:rPr lang="en-US" sz="2800" dirty="0" smtClean="0"/>
              <a:t>As a result of our calls to the LAUSD board, Superintendent King and the President of the LAUSD board Steve Zimmer hosted a meeting with our CEO, Cristina De Jesus on August 30</a:t>
            </a:r>
            <a:r>
              <a:rPr lang="en-US" sz="2800" baseline="30000" dirty="0" smtClean="0"/>
              <a:t>th</a:t>
            </a:r>
            <a:r>
              <a:rPr lang="en-US" sz="2800" dirty="0" smtClean="0"/>
              <a:t>.</a:t>
            </a:r>
          </a:p>
          <a:p>
            <a:endParaRPr lang="en-US" sz="2800" dirty="0" smtClean="0"/>
          </a:p>
          <a:p>
            <a:r>
              <a:rPr lang="en-US" sz="2800" dirty="0" smtClean="0"/>
              <a:t>King and Zimmer agree that this policy is not what is best for students, but need time to get the entire LAUSD board moving towards an alternative.</a:t>
            </a:r>
            <a:endParaRPr lang="en-US" sz="2800" dirty="0"/>
          </a:p>
        </p:txBody>
      </p:sp>
      <p:pic>
        <p:nvPicPr>
          <p:cNvPr id="2" name="Picture 2" descr="http://munfitnessblog.com/wp-content/uploads/2009/05/security-wand-on-kids-at-airp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827508"/>
            <a:ext cx="4352921" cy="335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037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Our School &amp; Union Works Because You Do!</a:t>
            </a:r>
            <a:endParaRPr lang="en-US" sz="4800" b="1" dirty="0"/>
          </a:p>
        </p:txBody>
      </p:sp>
      <p:sp>
        <p:nvSpPr>
          <p:cNvPr id="4" name="Content Placeholder 3"/>
          <p:cNvSpPr>
            <a:spLocks noGrp="1"/>
          </p:cNvSpPr>
          <p:nvPr>
            <p:ph sz="half" idx="1"/>
          </p:nvPr>
        </p:nvSpPr>
        <p:spPr>
          <a:xfrm>
            <a:off x="152400" y="1600200"/>
            <a:ext cx="4343400" cy="5105400"/>
          </a:xfrm>
        </p:spPr>
        <p:txBody>
          <a:bodyPr/>
          <a:lstStyle/>
          <a:p>
            <a:pPr marL="0" indent="0">
              <a:buNone/>
            </a:pPr>
            <a:r>
              <a:rPr lang="en-US" dirty="0" smtClean="0">
                <a:solidFill>
                  <a:srgbClr val="FF0000"/>
                </a:solidFill>
              </a:rPr>
              <a:t>[Recognize a member who upholds our union mission of collaboration, professionalism, and social justice]</a:t>
            </a:r>
          </a:p>
          <a:p>
            <a:pPr marL="0" indent="0">
              <a:buNone/>
            </a:pPr>
            <a:endParaRPr lang="en-US" dirty="0">
              <a:solidFill>
                <a:srgbClr val="FF0000"/>
              </a:solidFill>
            </a:endParaRPr>
          </a:p>
          <a:p>
            <a:pPr marL="0" indent="0">
              <a:buNone/>
            </a:pPr>
            <a:r>
              <a:rPr lang="en-US" dirty="0" smtClean="0">
                <a:solidFill>
                  <a:srgbClr val="FF0000"/>
                </a:solidFill>
              </a:rPr>
              <a:t>Make AMU time a place to build and foment member trust, solidarity, and recognition! </a:t>
            </a:r>
            <a:r>
              <a:rPr lang="en-US" dirty="0" smtClean="0">
                <a:solidFill>
                  <a:srgbClr val="FF0000"/>
                </a:solidFill>
                <a:sym typeface="Wingdings" panose="05000000000000000000" pitchFamily="2" charset="2"/>
              </a:rPr>
              <a:t></a:t>
            </a:r>
            <a:r>
              <a:rPr lang="en-US" dirty="0" smtClean="0">
                <a:solidFill>
                  <a:srgbClr val="FF0000"/>
                </a:solidFill>
              </a:rPr>
              <a:t> </a:t>
            </a:r>
            <a:endParaRPr lang="en-US" dirty="0">
              <a:solidFill>
                <a:srgbClr val="FF0000"/>
              </a:solidFill>
            </a:endParaRPr>
          </a:p>
        </p:txBody>
      </p:sp>
      <p:sp>
        <p:nvSpPr>
          <p:cNvPr id="5" name="Content Placeholder 4"/>
          <p:cNvSpPr>
            <a:spLocks noGrp="1"/>
          </p:cNvSpPr>
          <p:nvPr>
            <p:ph sz="half" idx="2"/>
          </p:nvPr>
        </p:nvSpPr>
        <p:spPr>
          <a:xfrm>
            <a:off x="4648200" y="1600200"/>
            <a:ext cx="4343400" cy="5105400"/>
          </a:xfrm>
        </p:spPr>
        <p:txBody>
          <a:bodyPr>
            <a:normAutofit/>
          </a:bodyPr>
          <a:lstStyle/>
          <a:p>
            <a:pPr marL="0" indent="0" algn="ctr">
              <a:buNone/>
            </a:pPr>
            <a:r>
              <a:rPr lang="en-US" sz="4000" dirty="0" smtClean="0">
                <a:solidFill>
                  <a:srgbClr val="FF0000"/>
                </a:solidFill>
              </a:rPr>
              <a:t>[picture?]</a:t>
            </a:r>
          </a:p>
          <a:p>
            <a:pPr marL="0" indent="0" algn="ctr">
              <a:buNone/>
            </a:pPr>
            <a:endParaRPr lang="en-US" sz="4000" dirty="0">
              <a:solidFill>
                <a:srgbClr val="FF0000"/>
              </a:solidFill>
            </a:endParaRPr>
          </a:p>
          <a:p>
            <a:pPr marL="0" indent="0" algn="ctr">
              <a:buNone/>
            </a:pPr>
            <a:r>
              <a:rPr lang="en-US" sz="4000" dirty="0" smtClean="0">
                <a:solidFill>
                  <a:srgbClr val="FF0000"/>
                </a:solidFill>
              </a:rPr>
              <a:t>[Lesson example?]</a:t>
            </a:r>
            <a:endParaRPr lang="en-US" sz="4000" dirty="0">
              <a:solidFill>
                <a:srgbClr val="FF0000"/>
              </a:solidFill>
            </a:endParaRPr>
          </a:p>
        </p:txBody>
      </p:sp>
    </p:spTree>
    <p:extLst>
      <p:ext uri="{BB962C8B-B14F-4D97-AF65-F5344CB8AC3E}">
        <p14:creationId xmlns:p14="http://schemas.microsoft.com/office/powerpoint/2010/main" val="2036950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086600" cy="1066800"/>
          </a:xfrm>
        </p:spPr>
        <p:txBody>
          <a:bodyPr>
            <a:noAutofit/>
          </a:bodyPr>
          <a:lstStyle/>
          <a:p>
            <a:pPr algn="l"/>
            <a:r>
              <a:rPr lang="en-US" sz="4800" b="1" dirty="0" smtClean="0"/>
              <a:t>Our School &amp; Union Works Because You Do!</a:t>
            </a:r>
            <a:endParaRPr lang="en-US" sz="4800" b="1" dirty="0"/>
          </a:p>
        </p:txBody>
      </p:sp>
      <p:sp>
        <p:nvSpPr>
          <p:cNvPr id="4" name="Content Placeholder 3"/>
          <p:cNvSpPr>
            <a:spLocks noGrp="1"/>
          </p:cNvSpPr>
          <p:nvPr>
            <p:ph sz="half" idx="1"/>
          </p:nvPr>
        </p:nvSpPr>
        <p:spPr>
          <a:xfrm>
            <a:off x="-228600" y="1828800"/>
            <a:ext cx="5791200" cy="5562600"/>
          </a:xfrm>
        </p:spPr>
        <p:txBody>
          <a:bodyPr>
            <a:normAutofit fontScale="77500" lnSpcReduction="20000"/>
          </a:bodyPr>
          <a:lstStyle/>
          <a:p>
            <a:r>
              <a:rPr lang="en-US" dirty="0" smtClean="0"/>
              <a:t>This month, we want to recognize a fellow member and colleague for upholding our union mission and values of collaboration, professionalism, and social justice.</a:t>
            </a:r>
          </a:p>
          <a:p>
            <a:endParaRPr lang="en-US" dirty="0" smtClean="0"/>
          </a:p>
          <a:p>
            <a:r>
              <a:rPr lang="en-US" dirty="0" smtClean="0"/>
              <a:t>Ms. Mac runs a rigorous </a:t>
            </a:r>
            <a:r>
              <a:rPr lang="en-US" dirty="0"/>
              <a:t>E</a:t>
            </a:r>
            <a:r>
              <a:rPr lang="en-US" dirty="0" smtClean="0"/>
              <a:t>nglish class, where there is no compromise when it comes to a students learning, a culturally relevant curriculum, and social justice.</a:t>
            </a:r>
          </a:p>
          <a:p>
            <a:endParaRPr lang="en-US" dirty="0" smtClean="0"/>
          </a:p>
          <a:p>
            <a:r>
              <a:rPr lang="en-US" dirty="0" smtClean="0"/>
              <a:t>With poems like “Legal Alien” and “Black Rage,” she is </a:t>
            </a:r>
            <a:r>
              <a:rPr lang="en-US" dirty="0" err="1" smtClean="0"/>
              <a:t>CATCHing</a:t>
            </a:r>
            <a:r>
              <a:rPr lang="en-US" dirty="0" smtClean="0"/>
              <a:t> more than just high benchmark scores! She is valuing, uplifting, and preserving our students’ cultural legacies and lived experiences!  </a:t>
            </a:r>
            <a:endParaRPr lang="en-US" dirty="0"/>
          </a:p>
        </p:txBody>
      </p:sp>
      <p:pic>
        <p:nvPicPr>
          <p:cNvPr id="3" name="Content Placeholder 2"/>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3582" t="4478" r="8806" b="7463"/>
          <a:stretch/>
        </p:blipFill>
        <p:spPr>
          <a:xfrm>
            <a:off x="5562600" y="1590431"/>
            <a:ext cx="3733800" cy="5648569"/>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927" y="71628"/>
            <a:ext cx="1701589" cy="1299972"/>
          </a:xfrm>
          <a:prstGeom prst="rect">
            <a:avLst/>
          </a:prstGeom>
        </p:spPr>
      </p:pic>
      <p:sp>
        <p:nvSpPr>
          <p:cNvPr id="5" name="Rectangle 4"/>
          <p:cNvSpPr/>
          <p:nvPr/>
        </p:nvSpPr>
        <p:spPr>
          <a:xfrm rot="1713309">
            <a:off x="-780122" y="1915249"/>
            <a:ext cx="10600048" cy="2215991"/>
          </a:xfrm>
          <a:prstGeom prst="rect">
            <a:avLst/>
          </a:prstGeom>
          <a:noFill/>
        </p:spPr>
        <p:txBody>
          <a:bodyPr wrap="square" lIns="91440" tIns="45720" rIns="91440" bIns="45720">
            <a:spAutoFit/>
          </a:bodyPr>
          <a:lstStyle/>
          <a:p>
            <a:pPr algn="ctr"/>
            <a:r>
              <a:rPr lang="en-US" sz="13800" b="1" cap="none" spc="0" dirty="0" smtClean="0">
                <a:ln w="22225">
                  <a:solidFill>
                    <a:schemeClr val="accent2"/>
                  </a:solidFill>
                  <a:prstDash val="solid"/>
                </a:ln>
                <a:solidFill>
                  <a:schemeClr val="accent2">
                    <a:lumMod val="40000"/>
                    <a:lumOff val="60000"/>
                  </a:schemeClr>
                </a:solidFill>
                <a:effectLst/>
              </a:rPr>
              <a:t>EXAMPLE</a:t>
            </a:r>
            <a:endParaRPr lang="en-US" sz="13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179849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b="1" dirty="0" smtClean="0"/>
              <a:t>LAUSD Metal Detection Policy Update</a:t>
            </a:r>
            <a:endParaRPr lang="en-US" sz="2800" dirty="0"/>
          </a:p>
        </p:txBody>
      </p:sp>
      <p:sp>
        <p:nvSpPr>
          <p:cNvPr id="5" name="Content Placeholder 4"/>
          <p:cNvSpPr>
            <a:spLocks noGrp="1"/>
          </p:cNvSpPr>
          <p:nvPr>
            <p:ph idx="1"/>
          </p:nvPr>
        </p:nvSpPr>
        <p:spPr>
          <a:xfrm>
            <a:off x="0" y="914400"/>
            <a:ext cx="5029200" cy="5943600"/>
          </a:xfrm>
        </p:spPr>
        <p:txBody>
          <a:bodyPr>
            <a:normAutofit fontScale="85000" lnSpcReduction="10000"/>
          </a:bodyPr>
          <a:lstStyle/>
          <a:p>
            <a:r>
              <a:rPr lang="en-US" sz="2800" dirty="0" smtClean="0"/>
              <a:t>King and Zimmer have invited GD stakeholders to a follow up meeting to continue hearing our concerns face to face.</a:t>
            </a:r>
          </a:p>
          <a:p>
            <a:endParaRPr lang="en-US" sz="2800" dirty="0" smtClean="0"/>
          </a:p>
          <a:p>
            <a:r>
              <a:rPr lang="en-US" sz="2800" dirty="0" smtClean="0"/>
              <a:t>GD will be sending 2 parents, an administrator as well as the Presidents of AMU and ACEA.</a:t>
            </a:r>
          </a:p>
          <a:p>
            <a:endParaRPr lang="en-US" sz="2800" dirty="0" smtClean="0"/>
          </a:p>
          <a:p>
            <a:r>
              <a:rPr lang="en-US" sz="2800" dirty="0" smtClean="0"/>
              <a:t>GD, AMU and ACEA will continue working with the ACLU and other partners to continue the push for a moratorium in this policy.</a:t>
            </a:r>
          </a:p>
          <a:p>
            <a:endParaRPr lang="en-US" sz="2800" dirty="0"/>
          </a:p>
          <a:p>
            <a:r>
              <a:rPr lang="en-US" sz="2800" dirty="0" smtClean="0"/>
              <a:t>Go to </a:t>
            </a:r>
            <a:r>
              <a:rPr lang="en-US" sz="2800" u="sng" dirty="0" smtClean="0"/>
              <a:t>amuanimo.org</a:t>
            </a:r>
            <a:r>
              <a:rPr lang="en-US" sz="2800" dirty="0" smtClean="0"/>
              <a:t> to find out more!</a:t>
            </a:r>
            <a:endParaRPr lang="en-US" sz="2800" dirty="0"/>
          </a:p>
        </p:txBody>
      </p:sp>
      <p:pic>
        <p:nvPicPr>
          <p:cNvPr id="2" name="Picture 2" descr="http://munfitnessblog.com/wp-content/uploads/2009/05/security-wand-on-kids-at-airp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827508"/>
            <a:ext cx="4352921" cy="335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311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00"/>
            <a:ext cx="9144000" cy="914400"/>
          </a:xfrm>
        </p:spPr>
        <p:txBody>
          <a:bodyPr>
            <a:noAutofit/>
          </a:bodyPr>
          <a:lstStyle/>
          <a:p>
            <a:r>
              <a:rPr lang="en-US" b="1" dirty="0"/>
              <a:t>AMU Communication Platforms have been Updated</a:t>
            </a:r>
            <a:endParaRPr lang="en-US" sz="2800" dirty="0"/>
          </a:p>
        </p:txBody>
      </p:sp>
      <p:sp>
        <p:nvSpPr>
          <p:cNvPr id="5" name="Content Placeholder 4"/>
          <p:cNvSpPr>
            <a:spLocks noGrp="1"/>
          </p:cNvSpPr>
          <p:nvPr>
            <p:ph idx="1"/>
          </p:nvPr>
        </p:nvSpPr>
        <p:spPr>
          <a:xfrm>
            <a:off x="0" y="1600200"/>
            <a:ext cx="5715000" cy="5257800"/>
          </a:xfrm>
        </p:spPr>
        <p:txBody>
          <a:bodyPr>
            <a:normAutofit/>
          </a:bodyPr>
          <a:lstStyle/>
          <a:p>
            <a:r>
              <a:rPr lang="en-US" sz="2800" dirty="0" smtClean="0"/>
              <a:t>AMU has a new website! Sleek, professional and user friendly! Check it out at: </a:t>
            </a:r>
            <a:r>
              <a:rPr lang="en-US" sz="2800" b="1" dirty="0" smtClean="0"/>
              <a:t>amuanimo.org</a:t>
            </a:r>
          </a:p>
          <a:p>
            <a:endParaRPr lang="en-US" sz="2800" b="1" u="sng" dirty="0" smtClean="0"/>
          </a:p>
          <a:p>
            <a:r>
              <a:rPr lang="en-US" sz="2800" dirty="0" smtClean="0"/>
              <a:t>AMU is on Instagram! Follow us and participate in our hashtag challenges to win treats for your staff! Follow us at: </a:t>
            </a:r>
            <a:r>
              <a:rPr lang="en-US" sz="2800" b="1" dirty="0" smtClean="0"/>
              <a:t>AMU_ANIMO</a:t>
            </a:r>
          </a:p>
          <a:p>
            <a:endParaRPr lang="en-US" sz="2800" b="1" dirty="0"/>
          </a:p>
          <a:p>
            <a:r>
              <a:rPr lang="en-US" sz="2800" dirty="0" smtClean="0"/>
              <a:t>AMU is introducing a new format for its </a:t>
            </a:r>
            <a:r>
              <a:rPr lang="en-US" sz="2800" b="1" i="1" dirty="0" smtClean="0"/>
              <a:t>MONTHLY</a:t>
            </a:r>
            <a:r>
              <a:rPr lang="en-US" sz="2800" dirty="0" smtClean="0"/>
              <a:t> Newsletter!</a:t>
            </a:r>
            <a:endParaRPr lang="en-US" sz="2800" dirty="0"/>
          </a:p>
        </p:txBody>
      </p:sp>
      <p:pic>
        <p:nvPicPr>
          <p:cNvPr id="2050" name="Picture 2" descr="Image result for communication platf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668" y="1981200"/>
            <a:ext cx="335280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590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627419" y="0"/>
            <a:ext cx="8059381" cy="3886200"/>
          </a:xfrm>
          <a:prstGeom prst="rect">
            <a:avLst/>
          </a:prstGeom>
        </p:spPr>
      </p:pic>
      <p:pic>
        <p:nvPicPr>
          <p:cNvPr id="4" name="Picture 3"/>
          <p:cNvPicPr>
            <a:picLocks noChangeAspect="1"/>
          </p:cNvPicPr>
          <p:nvPr/>
        </p:nvPicPr>
        <p:blipFill>
          <a:blip r:embed="rId3"/>
          <a:stretch>
            <a:fillRect/>
          </a:stretch>
        </p:blipFill>
        <p:spPr>
          <a:xfrm>
            <a:off x="627418" y="3886200"/>
            <a:ext cx="8059381" cy="3838575"/>
          </a:xfrm>
          <a:prstGeom prst="rect">
            <a:avLst/>
          </a:prstGeom>
        </p:spPr>
      </p:pic>
    </p:spTree>
    <p:extLst>
      <p:ext uri="{BB962C8B-B14F-4D97-AF65-F5344CB8AC3E}">
        <p14:creationId xmlns:p14="http://schemas.microsoft.com/office/powerpoint/2010/main" val="1689722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rot="20632477">
            <a:off x="-1340644" y="-307566"/>
            <a:ext cx="9144000" cy="4433045"/>
          </a:xfrm>
          <a:prstGeom prst="rect">
            <a:avLst/>
          </a:prstGeom>
        </p:spPr>
      </p:pic>
      <p:pic>
        <p:nvPicPr>
          <p:cNvPr id="4" name="Picture 3"/>
          <p:cNvPicPr>
            <a:picLocks noChangeAspect="1"/>
          </p:cNvPicPr>
          <p:nvPr/>
        </p:nvPicPr>
        <p:blipFill>
          <a:blip r:embed="rId3"/>
          <a:stretch>
            <a:fillRect/>
          </a:stretch>
        </p:blipFill>
        <p:spPr>
          <a:xfrm rot="20635037">
            <a:off x="1204913" y="3329913"/>
            <a:ext cx="9082087" cy="4402823"/>
          </a:xfrm>
          <a:prstGeom prst="rect">
            <a:avLst/>
          </a:prstGeom>
        </p:spPr>
      </p:pic>
    </p:spTree>
    <p:extLst>
      <p:ext uri="{BB962C8B-B14F-4D97-AF65-F5344CB8AC3E}">
        <p14:creationId xmlns:p14="http://schemas.microsoft.com/office/powerpoint/2010/main" val="1343197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6000" b="1" dirty="0" smtClean="0">
                <a:latin typeface="+mn-lt"/>
              </a:rPr>
              <a:t>AMU on Instagram</a:t>
            </a:r>
            <a:endParaRPr lang="en-US" sz="6000" b="1" dirty="0">
              <a:latin typeface="+mn-lt"/>
            </a:endParaRPr>
          </a:p>
        </p:txBody>
      </p:sp>
      <p:sp>
        <p:nvSpPr>
          <p:cNvPr id="4" name="TextBox 3"/>
          <p:cNvSpPr txBox="1"/>
          <p:nvPr/>
        </p:nvSpPr>
        <p:spPr>
          <a:xfrm>
            <a:off x="228600" y="1219200"/>
            <a:ext cx="4724400" cy="5632311"/>
          </a:xfrm>
          <a:prstGeom prst="rect">
            <a:avLst/>
          </a:prstGeom>
          <a:noFill/>
        </p:spPr>
        <p:txBody>
          <a:bodyPr wrap="square" rtlCol="0">
            <a:spAutoFit/>
          </a:bodyPr>
          <a:lstStyle/>
          <a:p>
            <a:r>
              <a:rPr lang="en-US" sz="3600" dirty="0" smtClean="0"/>
              <a:t>The wining site of the #</a:t>
            </a:r>
            <a:r>
              <a:rPr lang="en-US" sz="3600" dirty="0" err="1" smtClean="0"/>
              <a:t>IamAMU</a:t>
            </a:r>
            <a:r>
              <a:rPr lang="en-US" sz="3600" dirty="0" smtClean="0"/>
              <a:t> hashtag challenge is Locke Academy Blue for sharing and </a:t>
            </a:r>
            <a:r>
              <a:rPr lang="en-US" sz="3600" dirty="0" err="1" smtClean="0"/>
              <a:t>hashtaging</a:t>
            </a:r>
            <a:r>
              <a:rPr lang="en-US" sz="3600" dirty="0" smtClean="0"/>
              <a:t> the most pictures in August! </a:t>
            </a:r>
          </a:p>
          <a:p>
            <a:endParaRPr lang="en-US" sz="3600" dirty="0"/>
          </a:p>
          <a:p>
            <a:r>
              <a:rPr lang="en-US" sz="3600" dirty="0" smtClean="0"/>
              <a:t>Thanks for sharing your first month back!</a:t>
            </a:r>
            <a:endParaRPr lang="en-US" sz="3600" dirty="0"/>
          </a:p>
        </p:txBody>
      </p:sp>
      <p:pic>
        <p:nvPicPr>
          <p:cNvPr id="5122" name="Picture 2" descr="http://ca.greendot.org/locke/wp-content/uploads/sites/19/2016/05/AlainLeRoyLockeCPA_logo_color_large-249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449311"/>
            <a:ext cx="3668268"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348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mn-lt"/>
              </a:rPr>
              <a:t>AMU on Instagram</a:t>
            </a:r>
            <a:endParaRPr lang="en-US" sz="6000" b="1" dirty="0">
              <a:latin typeface="+mn-lt"/>
            </a:endParaRPr>
          </a:p>
        </p:txBody>
      </p:sp>
      <p:pic>
        <p:nvPicPr>
          <p:cNvPr id="3" name="Picture 2"/>
          <p:cNvPicPr>
            <a:picLocks noChangeAspect="1"/>
          </p:cNvPicPr>
          <p:nvPr/>
        </p:nvPicPr>
        <p:blipFill>
          <a:blip r:embed="rId2"/>
          <a:stretch>
            <a:fillRect/>
          </a:stretch>
        </p:blipFill>
        <p:spPr>
          <a:xfrm>
            <a:off x="0" y="1417638"/>
            <a:ext cx="4859658" cy="5419725"/>
          </a:xfrm>
          <a:prstGeom prst="rect">
            <a:avLst/>
          </a:prstGeom>
        </p:spPr>
      </p:pic>
      <p:pic>
        <p:nvPicPr>
          <p:cNvPr id="5" name="Picture 4"/>
          <p:cNvPicPr>
            <a:picLocks noChangeAspect="1"/>
          </p:cNvPicPr>
          <p:nvPr/>
        </p:nvPicPr>
        <p:blipFill>
          <a:blip r:embed="rId3"/>
          <a:stretch>
            <a:fillRect/>
          </a:stretch>
        </p:blipFill>
        <p:spPr>
          <a:xfrm>
            <a:off x="4602480" y="1417638"/>
            <a:ext cx="4709160" cy="5440362"/>
          </a:xfrm>
          <a:prstGeom prst="rect">
            <a:avLst/>
          </a:prstGeom>
        </p:spPr>
      </p:pic>
    </p:spTree>
    <p:extLst>
      <p:ext uri="{BB962C8B-B14F-4D97-AF65-F5344CB8AC3E}">
        <p14:creationId xmlns:p14="http://schemas.microsoft.com/office/powerpoint/2010/main" val="471967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6003</TotalTime>
  <Words>1343</Words>
  <Application>Microsoft Office PowerPoint</Application>
  <PresentationFormat>On-screen Show (4:3)</PresentationFormat>
  <Paragraphs>144</Paragraphs>
  <Slides>31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Cambria</vt:lpstr>
      <vt:lpstr>Franklin Gothic Medium</vt:lpstr>
      <vt:lpstr>Wingdings</vt:lpstr>
      <vt:lpstr>Office Theme</vt:lpstr>
      <vt:lpstr>AMU TIME</vt:lpstr>
      <vt:lpstr>LAUSD Metal Detection Policy Update</vt:lpstr>
      <vt:lpstr>LAUSD Metal Detection Policy Update</vt:lpstr>
      <vt:lpstr>LAUSD Metal Detection Policy Update</vt:lpstr>
      <vt:lpstr>AMU Communication Platforms have been Updated</vt:lpstr>
      <vt:lpstr>PowerPoint Presentation</vt:lpstr>
      <vt:lpstr>PowerPoint Presentation</vt:lpstr>
      <vt:lpstr>AMU on Instagram</vt:lpstr>
      <vt:lpstr>AMU on Instagram</vt:lpstr>
      <vt:lpstr>AMU on Instagram</vt:lpstr>
      <vt:lpstr>AMU on Instagram</vt:lpstr>
      <vt:lpstr>The Advocate AMU’s Monthly Newsletter</vt:lpstr>
      <vt:lpstr>The Advocate AMU’s Monthly Newsletter</vt:lpstr>
      <vt:lpstr>The Advocate AMU’s Monthly Newsletter</vt:lpstr>
      <vt:lpstr>The Advocate AMU’s Monthly Newsletter</vt:lpstr>
      <vt:lpstr>The Advocate AMU’s Monthly Newsletter</vt:lpstr>
      <vt:lpstr>Run the Homeboy 5k with AMU!</vt:lpstr>
      <vt:lpstr>Run the Homeboy 5k with AMU!</vt:lpstr>
      <vt:lpstr>Salary Appeal Victory</vt:lpstr>
      <vt:lpstr>AMU BUDGET APPROVED</vt:lpstr>
      <vt:lpstr>AMU BUDGET APPROVED</vt:lpstr>
      <vt:lpstr>AMU BUDGET APPROVED</vt:lpstr>
      <vt:lpstr>VOTE YES ON PROP 55</vt:lpstr>
      <vt:lpstr>VOTE YES ON PROP 55</vt:lpstr>
      <vt:lpstr>VOTE YES ON PROP 55</vt:lpstr>
      <vt:lpstr>Build Better LA Initiative</vt:lpstr>
      <vt:lpstr>Build Better LA Initiative</vt:lpstr>
      <vt:lpstr>Build Better LA Initiative</vt:lpstr>
      <vt:lpstr>Build Better LA Initiative</vt:lpstr>
      <vt:lpstr>Our School &amp; Union Works Because You Do!</vt:lpstr>
      <vt:lpstr>Our School &amp; Union Works Because You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Sirjord</dc:creator>
  <cp:lastModifiedBy>Angel Maldonado</cp:lastModifiedBy>
  <cp:revision>127</cp:revision>
  <dcterms:created xsi:type="dcterms:W3CDTF">2013-02-21T17:33:18Z</dcterms:created>
  <dcterms:modified xsi:type="dcterms:W3CDTF">2016-09-13T06:46:47Z</dcterms:modified>
</cp:coreProperties>
</file>