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7" r:id="rId2"/>
    <p:sldId id="385" r:id="rId3"/>
    <p:sldId id="282" r:id="rId4"/>
    <p:sldId id="384" r:id="rId5"/>
    <p:sldId id="383" r:id="rId6"/>
    <p:sldId id="426" r:id="rId7"/>
    <p:sldId id="427" r:id="rId8"/>
    <p:sldId id="428" r:id="rId9"/>
    <p:sldId id="429" r:id="rId10"/>
    <p:sldId id="430" r:id="rId11"/>
    <p:sldId id="431" r:id="rId12"/>
    <p:sldId id="432" r:id="rId13"/>
    <p:sldId id="348" r:id="rId14"/>
    <p:sldId id="32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5080" autoAdjust="0"/>
  </p:normalViewPr>
  <p:slideViewPr>
    <p:cSldViewPr>
      <p:cViewPr varScale="1">
        <p:scale>
          <a:sx n="62" d="100"/>
          <a:sy n="62" d="100"/>
        </p:scale>
        <p:origin x="162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EDF9B0-5A67-4C9C-BF16-05C51D748AB4}" type="datetimeFigureOut">
              <a:rPr lang="en-US" smtClean="0"/>
              <a:t>12/5/2016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8167E9-70E7-4BB2-A6D7-23ECF85CDC1E}" type="slidenum">
              <a:rPr lang="en-US" smtClean="0"/>
              <a:t>‹#›</a:t>
            </a:fld>
            <a:endParaRPr lang="en-US"/>
          </a:p>
        </p:txBody>
      </p:sp>
    </p:spTree>
    <p:extLst>
      <p:ext uri="{BB962C8B-B14F-4D97-AF65-F5344CB8AC3E}">
        <p14:creationId xmlns:p14="http://schemas.microsoft.com/office/powerpoint/2010/main" val="368606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discussed by our Organizing Committee,</a:t>
            </a:r>
            <a:r>
              <a:rPr lang="en-US" baseline="0" dirty="0" smtClean="0"/>
              <a:t> this can be a powerful component to build solidarity and relationships within AMU time, as well as getting to know our members and their story.</a:t>
            </a:r>
          </a:p>
          <a:p>
            <a:endParaRPr lang="en-US" baseline="0" dirty="0" smtClean="0"/>
          </a:p>
          <a:p>
            <a:r>
              <a:rPr lang="en-US" baseline="0" dirty="0" smtClean="0"/>
              <a:t>This AMU Time PPT is heavy with updates and Bylaw Business; this is optional for the sake of time.</a:t>
            </a:r>
            <a:endParaRPr lang="en-US" dirty="0"/>
          </a:p>
        </p:txBody>
      </p:sp>
      <p:sp>
        <p:nvSpPr>
          <p:cNvPr id="4" name="Slide Number Placeholder 3"/>
          <p:cNvSpPr>
            <a:spLocks noGrp="1"/>
          </p:cNvSpPr>
          <p:nvPr>
            <p:ph type="sldNum" sz="quarter" idx="10"/>
          </p:nvPr>
        </p:nvSpPr>
        <p:spPr/>
        <p:txBody>
          <a:bodyPr/>
          <a:lstStyle/>
          <a:p>
            <a:fld id="{728167E9-70E7-4BB2-A6D7-23ECF85CDC1E}" type="slidenum">
              <a:rPr lang="en-US" smtClean="0"/>
              <a:t>2</a:t>
            </a:fld>
            <a:endParaRPr lang="en-US"/>
          </a:p>
        </p:txBody>
      </p:sp>
    </p:spTree>
    <p:extLst>
      <p:ext uri="{BB962C8B-B14F-4D97-AF65-F5344CB8AC3E}">
        <p14:creationId xmlns:p14="http://schemas.microsoft.com/office/powerpoint/2010/main" val="36193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AMU Time PPT is heavy with updates and Bylaw Business; this is optional for the sake of time.</a:t>
            </a:r>
          </a:p>
          <a:p>
            <a:endParaRPr lang="en-US" dirty="0"/>
          </a:p>
        </p:txBody>
      </p:sp>
      <p:sp>
        <p:nvSpPr>
          <p:cNvPr id="4" name="Slide Number Placeholder 3"/>
          <p:cNvSpPr>
            <a:spLocks noGrp="1"/>
          </p:cNvSpPr>
          <p:nvPr>
            <p:ph type="sldNum" sz="quarter" idx="10"/>
          </p:nvPr>
        </p:nvSpPr>
        <p:spPr/>
        <p:txBody>
          <a:bodyPr/>
          <a:lstStyle/>
          <a:p>
            <a:fld id="{728167E9-70E7-4BB2-A6D7-23ECF85CDC1E}" type="slidenum">
              <a:rPr lang="en-US" smtClean="0"/>
              <a:t>3</a:t>
            </a:fld>
            <a:endParaRPr lang="en-US"/>
          </a:p>
        </p:txBody>
      </p:sp>
    </p:spTree>
    <p:extLst>
      <p:ext uri="{BB962C8B-B14F-4D97-AF65-F5344CB8AC3E}">
        <p14:creationId xmlns:p14="http://schemas.microsoft.com/office/powerpoint/2010/main" val="331921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AMU Time PPT is heavy with updates and Bylaw Business; this is optional for the sake of time.</a:t>
            </a:r>
          </a:p>
          <a:p>
            <a:endParaRPr lang="en-US" dirty="0"/>
          </a:p>
        </p:txBody>
      </p:sp>
      <p:sp>
        <p:nvSpPr>
          <p:cNvPr id="4" name="Slide Number Placeholder 3"/>
          <p:cNvSpPr>
            <a:spLocks noGrp="1"/>
          </p:cNvSpPr>
          <p:nvPr>
            <p:ph type="sldNum" sz="quarter" idx="10"/>
          </p:nvPr>
        </p:nvSpPr>
        <p:spPr/>
        <p:txBody>
          <a:bodyPr/>
          <a:lstStyle/>
          <a:p>
            <a:fld id="{728167E9-70E7-4BB2-A6D7-23ECF85CDC1E}" type="slidenum">
              <a:rPr lang="en-US" smtClean="0"/>
              <a:t>4</a:t>
            </a:fld>
            <a:endParaRPr lang="en-US"/>
          </a:p>
        </p:txBody>
      </p:sp>
    </p:spTree>
    <p:extLst>
      <p:ext uri="{BB962C8B-B14F-4D97-AF65-F5344CB8AC3E}">
        <p14:creationId xmlns:p14="http://schemas.microsoft.com/office/powerpoint/2010/main" val="202466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out the certificate we gave</a:t>
            </a:r>
            <a:r>
              <a:rPr lang="en-US" baseline="0" dirty="0" smtClean="0"/>
              <a:t> </a:t>
            </a:r>
            <a:r>
              <a:rPr lang="en-US" baseline="0" dirty="0" err="1" smtClean="0"/>
              <a:t>y’all</a:t>
            </a:r>
            <a:r>
              <a:rPr lang="en-US" baseline="0" dirty="0" smtClean="0"/>
              <a:t> at our site rep meeting and retreat!</a:t>
            </a:r>
            <a:endParaRPr lang="en-US" dirty="0"/>
          </a:p>
        </p:txBody>
      </p:sp>
      <p:sp>
        <p:nvSpPr>
          <p:cNvPr id="4" name="Slide Number Placeholder 3"/>
          <p:cNvSpPr>
            <a:spLocks noGrp="1"/>
          </p:cNvSpPr>
          <p:nvPr>
            <p:ph type="sldNum" sz="quarter" idx="10"/>
          </p:nvPr>
        </p:nvSpPr>
        <p:spPr/>
        <p:txBody>
          <a:bodyPr/>
          <a:lstStyle/>
          <a:p>
            <a:fld id="{728167E9-70E7-4BB2-A6D7-23ECF85CDC1E}" type="slidenum">
              <a:rPr lang="en-US" smtClean="0"/>
              <a:t>13</a:t>
            </a:fld>
            <a:endParaRPr lang="en-US"/>
          </a:p>
        </p:txBody>
      </p:sp>
    </p:spTree>
    <p:extLst>
      <p:ext uri="{BB962C8B-B14F-4D97-AF65-F5344CB8AC3E}">
        <p14:creationId xmlns:p14="http://schemas.microsoft.com/office/powerpoint/2010/main" val="4120714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61212E-9EE0-41E7-839B-9A68CD8C3BA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386034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1212E-9EE0-41E7-839B-9A68CD8C3BA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793255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1212E-9EE0-41E7-839B-9A68CD8C3BA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183340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1212E-9EE0-41E7-839B-9A68CD8C3BA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203402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61212E-9EE0-41E7-839B-9A68CD8C3BA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303912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61212E-9EE0-41E7-839B-9A68CD8C3BA3}"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829745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61212E-9EE0-41E7-839B-9A68CD8C3BA3}"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239937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61212E-9EE0-41E7-839B-9A68CD8C3BA3}"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93453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1212E-9EE0-41E7-839B-9A68CD8C3BA3}"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984340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1212E-9EE0-41E7-839B-9A68CD8C3BA3}"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142301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1212E-9EE0-41E7-839B-9A68CD8C3BA3}"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A105C-9E92-4965-9408-98567B1ABF7B}" type="slidenum">
              <a:rPr lang="en-US" smtClean="0"/>
              <a:t>‹#›</a:t>
            </a:fld>
            <a:endParaRPr lang="en-US"/>
          </a:p>
        </p:txBody>
      </p:sp>
    </p:spTree>
    <p:extLst>
      <p:ext uri="{BB962C8B-B14F-4D97-AF65-F5344CB8AC3E}">
        <p14:creationId xmlns:p14="http://schemas.microsoft.com/office/powerpoint/2010/main" val="566554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1212E-9EE0-41E7-839B-9A68CD8C3BA3}" type="datetimeFigureOut">
              <a:rPr lang="en-US" smtClean="0"/>
              <a:t>12/5/2016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A105C-9E92-4965-9408-98567B1ABF7B}" type="slidenum">
              <a:rPr lang="en-US" smtClean="0"/>
              <a:t>‹#›</a:t>
            </a:fld>
            <a:endParaRPr lang="en-US"/>
          </a:p>
        </p:txBody>
      </p:sp>
    </p:spTree>
    <p:extLst>
      <p:ext uri="{BB962C8B-B14F-4D97-AF65-F5344CB8AC3E}">
        <p14:creationId xmlns:p14="http://schemas.microsoft.com/office/powerpoint/2010/main" val="1981552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4876800"/>
          </a:xfrm>
        </p:spPr>
        <p:txBody>
          <a:bodyPr>
            <a:noAutofit/>
          </a:bodyPr>
          <a:lstStyle/>
          <a:p>
            <a:r>
              <a:rPr lang="en-US" sz="13800" b="1" dirty="0" smtClean="0"/>
              <a:t>AMU TIME</a:t>
            </a:r>
            <a:endParaRPr lang="en-US" sz="13800" b="1" dirty="0"/>
          </a:p>
        </p:txBody>
      </p:sp>
      <p:sp>
        <p:nvSpPr>
          <p:cNvPr id="5" name="Content Placeholder 4"/>
          <p:cNvSpPr>
            <a:spLocks noGrp="1"/>
          </p:cNvSpPr>
          <p:nvPr>
            <p:ph idx="1"/>
          </p:nvPr>
        </p:nvSpPr>
        <p:spPr>
          <a:xfrm>
            <a:off x="457200" y="2895600"/>
            <a:ext cx="8229600" cy="3810000"/>
          </a:xfrm>
        </p:spPr>
        <p:txBody>
          <a:bodyPr>
            <a:normAutofit/>
          </a:bodyPr>
          <a:lstStyle/>
          <a:p>
            <a:pPr marL="0" indent="0" algn="ctr">
              <a:buNone/>
            </a:pPr>
            <a:endParaRPr lang="en-US" sz="3600" b="1" dirty="0" smtClean="0"/>
          </a:p>
          <a:p>
            <a:pPr marL="0" indent="0" algn="ctr">
              <a:buNone/>
            </a:pPr>
            <a:r>
              <a:rPr lang="en-US" sz="3600" b="1" dirty="0" smtClean="0">
                <a:solidFill>
                  <a:srgbClr val="FF0000"/>
                </a:solidFill>
              </a:rPr>
              <a:t>[Rep Names]</a:t>
            </a:r>
            <a:endParaRPr lang="en-US" sz="3600" b="1" dirty="0">
              <a:solidFill>
                <a:srgbClr val="FF0000"/>
              </a:solidFill>
            </a:endParaRPr>
          </a:p>
          <a:p>
            <a:pPr marL="0" indent="0" algn="ctr">
              <a:buNone/>
            </a:pPr>
            <a:endParaRPr lang="en-US" sz="3600" b="1" dirty="0" smtClean="0"/>
          </a:p>
          <a:p>
            <a:pPr marL="0" indent="0" algn="ctr">
              <a:buNone/>
            </a:pPr>
            <a:endParaRPr lang="en-US" sz="3600" b="1" dirty="0" smtClean="0"/>
          </a:p>
          <a:p>
            <a:pPr marL="0" indent="0" algn="ctr">
              <a:buNone/>
            </a:pPr>
            <a:r>
              <a:rPr lang="en-US" sz="3600" b="1" dirty="0" smtClean="0"/>
              <a:t>December </a:t>
            </a:r>
            <a:r>
              <a:rPr lang="en-US" sz="3600" b="1" dirty="0" smtClean="0">
                <a:solidFill>
                  <a:srgbClr val="FF0000"/>
                </a:solidFill>
              </a:rPr>
              <a:t>[date]</a:t>
            </a:r>
            <a:r>
              <a:rPr lang="en-US" sz="3600" b="1" dirty="0" smtClean="0"/>
              <a:t>, 2016</a:t>
            </a:r>
          </a:p>
          <a:p>
            <a:pPr marL="0" indent="0" algn="ctr">
              <a:buNone/>
            </a:pPr>
            <a:endParaRPr lang="en-US" sz="2400" b="1" dirty="0" smtClean="0"/>
          </a:p>
        </p:txBody>
      </p:sp>
    </p:spTree>
    <p:extLst>
      <p:ext uri="{BB962C8B-B14F-4D97-AF65-F5344CB8AC3E}">
        <p14:creationId xmlns:p14="http://schemas.microsoft.com/office/powerpoint/2010/main" val="2095898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Alliance Educators</a:t>
            </a:r>
            <a:endParaRPr lang="en-US" sz="6000" dirty="0"/>
          </a:p>
        </p:txBody>
      </p:sp>
      <p:pic>
        <p:nvPicPr>
          <p:cNvPr id="5122" name="Picture 2" descr="Image result for alliance educators uni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239" y="2209800"/>
            <a:ext cx="3230561" cy="32305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295718"/>
            <a:ext cx="5105400" cy="4662815"/>
          </a:xfrm>
          <a:prstGeom prst="rect">
            <a:avLst/>
          </a:prstGeom>
          <a:noFill/>
        </p:spPr>
        <p:txBody>
          <a:bodyPr wrap="square" rtlCol="0">
            <a:spAutoFit/>
          </a:bodyPr>
          <a:lstStyle/>
          <a:p>
            <a:r>
              <a:rPr lang="en-US" sz="2700" dirty="0" smtClean="0"/>
              <a:t>Green Dot Public Schools (CA) is currently the largest Charter district that is unionized, while Alliance is the largest charter school district.</a:t>
            </a:r>
          </a:p>
          <a:p>
            <a:endParaRPr lang="en-US" sz="2700" dirty="0"/>
          </a:p>
          <a:p>
            <a:r>
              <a:rPr lang="en-US" sz="2700" dirty="0" smtClean="0"/>
              <a:t>Alliance becoming a “union shop” would represent a game changing reality in the Charter world, as we make Unions in charter schools the norm.</a:t>
            </a:r>
          </a:p>
        </p:txBody>
      </p:sp>
    </p:spTree>
    <p:extLst>
      <p:ext uri="{BB962C8B-B14F-4D97-AF65-F5344CB8AC3E}">
        <p14:creationId xmlns:p14="http://schemas.microsoft.com/office/powerpoint/2010/main" val="3999954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Alliance Educators</a:t>
            </a:r>
            <a:endParaRPr lang="en-US" sz="6000" dirty="0"/>
          </a:p>
        </p:txBody>
      </p:sp>
      <p:pic>
        <p:nvPicPr>
          <p:cNvPr id="5122" name="Picture 2" descr="Image result for alliance educators uni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239" y="2209800"/>
            <a:ext cx="3230561" cy="32305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295718"/>
            <a:ext cx="5105400" cy="5493812"/>
          </a:xfrm>
          <a:prstGeom prst="rect">
            <a:avLst/>
          </a:prstGeom>
          <a:noFill/>
        </p:spPr>
        <p:txBody>
          <a:bodyPr wrap="square" rtlCol="0">
            <a:spAutoFit/>
          </a:bodyPr>
          <a:lstStyle/>
          <a:p>
            <a:r>
              <a:rPr lang="en-US" sz="2700" dirty="0" smtClean="0"/>
              <a:t>AMU continues to support and stand in solidarity with Alliance teachers and counselors in their push to Unionize and participate in workplace democracy. </a:t>
            </a:r>
          </a:p>
          <a:p>
            <a:endParaRPr lang="en-US" sz="2700" dirty="0"/>
          </a:p>
          <a:p>
            <a:r>
              <a:rPr lang="en-US" sz="2700" dirty="0" smtClean="0"/>
              <a:t>Would you like to help or support organize Alliance educators? Do you want to share how AMU benefits us in our work lives? Let us know! E-mail:</a:t>
            </a:r>
          </a:p>
          <a:p>
            <a:endParaRPr lang="en-US" dirty="0"/>
          </a:p>
          <a:p>
            <a:r>
              <a:rPr lang="en-US" sz="2700" u="sng" dirty="0" smtClean="0"/>
              <a:t>President@amuanimo.org</a:t>
            </a:r>
          </a:p>
        </p:txBody>
      </p:sp>
    </p:spTree>
    <p:extLst>
      <p:ext uri="{BB962C8B-B14F-4D97-AF65-F5344CB8AC3E}">
        <p14:creationId xmlns:p14="http://schemas.microsoft.com/office/powerpoint/2010/main" val="348072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6000" dirty="0" smtClean="0"/>
              <a:t>AMU Cares!</a:t>
            </a:r>
            <a:endParaRPr lang="en-US" sz="6000" dirty="0"/>
          </a:p>
        </p:txBody>
      </p:sp>
      <p:sp>
        <p:nvSpPr>
          <p:cNvPr id="4" name="TextBox 3"/>
          <p:cNvSpPr txBox="1"/>
          <p:nvPr/>
        </p:nvSpPr>
        <p:spPr>
          <a:xfrm>
            <a:off x="152400" y="762000"/>
            <a:ext cx="5105400" cy="6001643"/>
          </a:xfrm>
          <a:prstGeom prst="rect">
            <a:avLst/>
          </a:prstGeom>
          <a:noFill/>
        </p:spPr>
        <p:txBody>
          <a:bodyPr wrap="square" rtlCol="0">
            <a:spAutoFit/>
          </a:bodyPr>
          <a:lstStyle/>
          <a:p>
            <a:r>
              <a:rPr lang="en-US" sz="2400" dirty="0" smtClean="0"/>
              <a:t>This year, AMU has committed to invoking our 3 word motto of Collaboration, Professionalism, and Social Justice into our actions! </a:t>
            </a:r>
          </a:p>
          <a:p>
            <a:endParaRPr lang="en-US" sz="2400" u="sng" dirty="0"/>
          </a:p>
          <a:p>
            <a:r>
              <a:rPr lang="en-US" sz="2400" dirty="0" smtClean="0"/>
              <a:t>Food insecurity is an huge issue in LA, and in the communities we serve! </a:t>
            </a:r>
          </a:p>
          <a:p>
            <a:endParaRPr lang="en-US" sz="2400" dirty="0"/>
          </a:p>
          <a:p>
            <a:r>
              <a:rPr lang="en-US" sz="2400" dirty="0" smtClean="0"/>
              <a:t>As AMU works towards being an organization for our members and the communities we serve, </a:t>
            </a:r>
            <a:r>
              <a:rPr lang="en-US" sz="2400" b="1" i="1" u="sng" dirty="0" smtClean="0"/>
              <a:t>save the date </a:t>
            </a:r>
            <a:r>
              <a:rPr lang="en-US" sz="2400" dirty="0" smtClean="0"/>
              <a:t>on Jan. 28, 2017 to volunteer with AMU members across GD at the LA Regional Food Bank!</a:t>
            </a:r>
          </a:p>
          <a:p>
            <a:endParaRPr lang="en-US" sz="2400" dirty="0"/>
          </a:p>
          <a:p>
            <a:r>
              <a:rPr lang="en-US" sz="2400" b="1" u="sng" dirty="0" smtClean="0"/>
              <a:t>More info to come after break!</a:t>
            </a:r>
          </a:p>
        </p:txBody>
      </p:sp>
      <p:pic>
        <p:nvPicPr>
          <p:cNvPr id="6147" name="Picture 3" descr="ii_idupmwiu1_14f71070ef4d03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151336"/>
            <a:ext cx="3733800" cy="300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8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t>Our School &amp; Union Works Because You Do!</a:t>
            </a:r>
            <a:endParaRPr lang="en-US" sz="4800" b="1" dirty="0"/>
          </a:p>
        </p:txBody>
      </p:sp>
      <p:sp>
        <p:nvSpPr>
          <p:cNvPr id="4" name="Content Placeholder 3"/>
          <p:cNvSpPr>
            <a:spLocks noGrp="1"/>
          </p:cNvSpPr>
          <p:nvPr>
            <p:ph sz="half" idx="1"/>
          </p:nvPr>
        </p:nvSpPr>
        <p:spPr>
          <a:xfrm>
            <a:off x="152400" y="1600200"/>
            <a:ext cx="4343400" cy="5105400"/>
          </a:xfrm>
        </p:spPr>
        <p:txBody>
          <a:bodyPr/>
          <a:lstStyle/>
          <a:p>
            <a:pPr marL="0" indent="0">
              <a:buNone/>
            </a:pPr>
            <a:r>
              <a:rPr lang="en-US" dirty="0" smtClean="0">
                <a:solidFill>
                  <a:srgbClr val="FF0000"/>
                </a:solidFill>
              </a:rPr>
              <a:t>[Recognize a member who upholds our union mission of collaboration, professionalism, and social justice]</a:t>
            </a:r>
          </a:p>
          <a:p>
            <a:pPr marL="0" indent="0">
              <a:buNone/>
            </a:pPr>
            <a:endParaRPr lang="en-US" dirty="0">
              <a:solidFill>
                <a:srgbClr val="FF0000"/>
              </a:solidFill>
            </a:endParaRPr>
          </a:p>
          <a:p>
            <a:pPr marL="0" indent="0">
              <a:buNone/>
            </a:pPr>
            <a:r>
              <a:rPr lang="en-US" dirty="0" smtClean="0">
                <a:solidFill>
                  <a:srgbClr val="FF0000"/>
                </a:solidFill>
              </a:rPr>
              <a:t>Make AMU time a place to build and foment member trust, solidarity, and recognition! </a:t>
            </a:r>
            <a:r>
              <a:rPr lang="en-US" dirty="0" smtClean="0">
                <a:solidFill>
                  <a:srgbClr val="FF0000"/>
                </a:solidFill>
                <a:sym typeface="Wingdings" panose="05000000000000000000" pitchFamily="2" charset="2"/>
              </a:rPr>
              <a:t></a:t>
            </a:r>
            <a:r>
              <a:rPr lang="en-US" dirty="0" smtClean="0">
                <a:solidFill>
                  <a:srgbClr val="FF0000"/>
                </a:solidFill>
              </a:rPr>
              <a:t> </a:t>
            </a:r>
            <a:endParaRPr lang="en-US" dirty="0">
              <a:solidFill>
                <a:srgbClr val="FF0000"/>
              </a:solidFill>
            </a:endParaRPr>
          </a:p>
        </p:txBody>
      </p:sp>
      <p:sp>
        <p:nvSpPr>
          <p:cNvPr id="5" name="Content Placeholder 4"/>
          <p:cNvSpPr>
            <a:spLocks noGrp="1"/>
          </p:cNvSpPr>
          <p:nvPr>
            <p:ph sz="half" idx="2"/>
          </p:nvPr>
        </p:nvSpPr>
        <p:spPr>
          <a:xfrm>
            <a:off x="4648200" y="1600200"/>
            <a:ext cx="4343400" cy="5105400"/>
          </a:xfrm>
        </p:spPr>
        <p:txBody>
          <a:bodyPr>
            <a:normAutofit/>
          </a:bodyPr>
          <a:lstStyle/>
          <a:p>
            <a:pPr marL="0" indent="0" algn="ctr">
              <a:buNone/>
            </a:pPr>
            <a:r>
              <a:rPr lang="en-US" sz="4000" dirty="0" smtClean="0">
                <a:solidFill>
                  <a:srgbClr val="FF0000"/>
                </a:solidFill>
              </a:rPr>
              <a:t>[picture?]</a:t>
            </a:r>
          </a:p>
          <a:p>
            <a:pPr marL="0" indent="0" algn="ctr">
              <a:buNone/>
            </a:pPr>
            <a:endParaRPr lang="en-US" sz="4000" dirty="0">
              <a:solidFill>
                <a:srgbClr val="FF0000"/>
              </a:solidFill>
            </a:endParaRPr>
          </a:p>
          <a:p>
            <a:pPr marL="0" indent="0" algn="ctr">
              <a:buNone/>
            </a:pPr>
            <a:r>
              <a:rPr lang="en-US" sz="4000" dirty="0" smtClean="0">
                <a:solidFill>
                  <a:srgbClr val="FF0000"/>
                </a:solidFill>
              </a:rPr>
              <a:t>[Lesson example?]</a:t>
            </a:r>
            <a:endParaRPr lang="en-US" sz="4000" dirty="0">
              <a:solidFill>
                <a:srgbClr val="FF0000"/>
              </a:solidFill>
            </a:endParaRPr>
          </a:p>
        </p:txBody>
      </p:sp>
    </p:spTree>
    <p:extLst>
      <p:ext uri="{BB962C8B-B14F-4D97-AF65-F5344CB8AC3E}">
        <p14:creationId xmlns:p14="http://schemas.microsoft.com/office/powerpoint/2010/main" val="2036950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086600" cy="1066800"/>
          </a:xfrm>
        </p:spPr>
        <p:txBody>
          <a:bodyPr>
            <a:noAutofit/>
          </a:bodyPr>
          <a:lstStyle/>
          <a:p>
            <a:pPr algn="l"/>
            <a:r>
              <a:rPr lang="en-US" sz="4800" b="1" dirty="0" smtClean="0"/>
              <a:t>Our School &amp; Union Works Because You Do!</a:t>
            </a:r>
            <a:endParaRPr lang="en-US" sz="4800" b="1" dirty="0"/>
          </a:p>
        </p:txBody>
      </p:sp>
      <p:sp>
        <p:nvSpPr>
          <p:cNvPr id="4" name="Content Placeholder 3"/>
          <p:cNvSpPr>
            <a:spLocks noGrp="1"/>
          </p:cNvSpPr>
          <p:nvPr>
            <p:ph sz="half" idx="1"/>
          </p:nvPr>
        </p:nvSpPr>
        <p:spPr>
          <a:xfrm>
            <a:off x="-228600" y="1828800"/>
            <a:ext cx="5791200" cy="5562600"/>
          </a:xfrm>
        </p:spPr>
        <p:txBody>
          <a:bodyPr>
            <a:normAutofit fontScale="77500" lnSpcReduction="20000"/>
          </a:bodyPr>
          <a:lstStyle/>
          <a:p>
            <a:r>
              <a:rPr lang="en-US" dirty="0" smtClean="0"/>
              <a:t>This month, we want to recognize a fellow member and colleague for upholding our union mission and values of collaboration, professionalism, and social justice.</a:t>
            </a:r>
          </a:p>
          <a:p>
            <a:endParaRPr lang="en-US" dirty="0" smtClean="0"/>
          </a:p>
          <a:p>
            <a:r>
              <a:rPr lang="en-US" dirty="0" smtClean="0"/>
              <a:t>Ms. Mac runs a rigorous </a:t>
            </a:r>
            <a:r>
              <a:rPr lang="en-US" dirty="0"/>
              <a:t>E</a:t>
            </a:r>
            <a:r>
              <a:rPr lang="en-US" dirty="0" smtClean="0"/>
              <a:t>nglish class, where there is no compromise when it comes to a students learning, a culturally relevant curriculum, and social justice.</a:t>
            </a:r>
          </a:p>
          <a:p>
            <a:endParaRPr lang="en-US" dirty="0" smtClean="0"/>
          </a:p>
          <a:p>
            <a:r>
              <a:rPr lang="en-US" dirty="0" smtClean="0"/>
              <a:t>With poems like “Legal Alien” and “Black Rage,” she is </a:t>
            </a:r>
            <a:r>
              <a:rPr lang="en-US" dirty="0" err="1" smtClean="0"/>
              <a:t>CATCHing</a:t>
            </a:r>
            <a:r>
              <a:rPr lang="en-US" dirty="0" smtClean="0"/>
              <a:t> more than just high benchmark scores! She is valuing, uplifting, and preserving our students’ cultural legacies and lived experiences!  </a:t>
            </a:r>
            <a:endParaRPr lang="en-US" dirty="0"/>
          </a:p>
        </p:txBody>
      </p:sp>
      <p:pic>
        <p:nvPicPr>
          <p:cNvPr id="3" name="Content Placeholder 2"/>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582" t="4478" r="8806" b="7463"/>
          <a:stretch/>
        </p:blipFill>
        <p:spPr>
          <a:xfrm>
            <a:off x="5562600" y="1590431"/>
            <a:ext cx="3733800" cy="5648569"/>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927" y="71628"/>
            <a:ext cx="1701589" cy="1299972"/>
          </a:xfrm>
          <a:prstGeom prst="rect">
            <a:avLst/>
          </a:prstGeom>
        </p:spPr>
      </p:pic>
      <p:sp>
        <p:nvSpPr>
          <p:cNvPr id="5" name="Rectangle 4"/>
          <p:cNvSpPr/>
          <p:nvPr/>
        </p:nvSpPr>
        <p:spPr>
          <a:xfrm rot="1713309">
            <a:off x="-780122" y="1915249"/>
            <a:ext cx="10600048" cy="2215991"/>
          </a:xfrm>
          <a:prstGeom prst="rect">
            <a:avLst/>
          </a:prstGeom>
          <a:noFill/>
        </p:spPr>
        <p:txBody>
          <a:bodyPr wrap="square" lIns="91440" tIns="45720" rIns="91440" bIns="45720">
            <a:spAutoFit/>
          </a:bodyPr>
          <a:lstStyle/>
          <a:p>
            <a:pPr algn="ctr"/>
            <a:r>
              <a:rPr lang="en-US" sz="13800" b="1" cap="none" spc="0" dirty="0" smtClean="0">
                <a:ln w="22225">
                  <a:solidFill>
                    <a:schemeClr val="accent2"/>
                  </a:solidFill>
                  <a:prstDash val="solid"/>
                </a:ln>
                <a:solidFill>
                  <a:schemeClr val="accent2">
                    <a:lumMod val="40000"/>
                    <a:lumOff val="60000"/>
                  </a:schemeClr>
                </a:solidFill>
                <a:effectLst/>
              </a:rPr>
              <a:t>EXAMPLE</a:t>
            </a:r>
            <a:endParaRPr lang="en-US" sz="13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179849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n-lt"/>
              </a:rPr>
              <a:t>Guiding Questions for </a:t>
            </a:r>
            <a:br>
              <a:rPr lang="en-US" b="1" dirty="0" smtClean="0">
                <a:latin typeface="+mn-lt"/>
              </a:rPr>
            </a:br>
            <a:r>
              <a:rPr lang="en-US" b="1" dirty="0" smtClean="0">
                <a:latin typeface="+mn-lt"/>
              </a:rPr>
              <a:t>“AMU TEACHER TALK”</a:t>
            </a:r>
            <a:endParaRPr lang="en-US" b="1" dirty="0">
              <a:latin typeface="+mn-lt"/>
            </a:endParaRPr>
          </a:p>
        </p:txBody>
      </p:sp>
      <p:sp>
        <p:nvSpPr>
          <p:cNvPr id="5" name="Content Placeholder 4"/>
          <p:cNvSpPr>
            <a:spLocks noGrp="1"/>
          </p:cNvSpPr>
          <p:nvPr>
            <p:ph idx="1"/>
          </p:nvPr>
        </p:nvSpPr>
        <p:spPr>
          <a:xfrm>
            <a:off x="76200" y="1417638"/>
            <a:ext cx="4405648" cy="4219847"/>
          </a:xfrm>
        </p:spPr>
        <p:txBody>
          <a:bodyPr>
            <a:normAutofit fontScale="47500" lnSpcReduction="20000"/>
          </a:bodyPr>
          <a:lstStyle/>
          <a:p>
            <a:r>
              <a:rPr lang="en-US" sz="5100" dirty="0" smtClean="0"/>
              <a:t>Choose a member to </a:t>
            </a:r>
            <a:r>
              <a:rPr lang="en-US" sz="5100" b="1" i="1" u="sng" dirty="0">
                <a:solidFill>
                  <a:srgbClr val="FF0000"/>
                </a:solidFill>
              </a:rPr>
              <a:t>tell their story</a:t>
            </a:r>
            <a:r>
              <a:rPr lang="en-US" sz="5100" i="1" dirty="0"/>
              <a:t> </a:t>
            </a:r>
            <a:r>
              <a:rPr lang="en-US" sz="5100" dirty="0" smtClean="0"/>
              <a:t>at your next AMU time. </a:t>
            </a:r>
          </a:p>
          <a:p>
            <a:r>
              <a:rPr lang="en-US" sz="5100" dirty="0" smtClean="0"/>
              <a:t>Give your member at least a week to prepare and provide them a list of questions to choose from.</a:t>
            </a:r>
          </a:p>
          <a:p>
            <a:r>
              <a:rPr lang="en-US" sz="5100" dirty="0"/>
              <a:t>Member narratives </a:t>
            </a:r>
            <a:r>
              <a:rPr lang="en-US" sz="5100" dirty="0" smtClean="0"/>
              <a:t>should be about </a:t>
            </a:r>
            <a:r>
              <a:rPr lang="en-US" sz="5100" dirty="0"/>
              <a:t>6 </a:t>
            </a:r>
            <a:r>
              <a:rPr lang="en-US" sz="5100" dirty="0" smtClean="0"/>
              <a:t>minutes in length.</a:t>
            </a:r>
          </a:p>
          <a:p>
            <a:r>
              <a:rPr lang="en-US" sz="5100" dirty="0" smtClean="0"/>
              <a:t>Member can make a PPT to help them share but it’s not necessary.</a:t>
            </a:r>
            <a:endParaRPr lang="en-US" sz="5100" dirty="0"/>
          </a:p>
          <a:p>
            <a:endParaRPr lang="en-US" dirty="0" smtClean="0"/>
          </a:p>
          <a:p>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2073482036"/>
              </p:ext>
            </p:extLst>
          </p:nvPr>
        </p:nvGraphicFramePr>
        <p:xfrm>
          <a:off x="4526924" y="1571352"/>
          <a:ext cx="4464676" cy="4891542"/>
        </p:xfrm>
        <a:graphic>
          <a:graphicData uri="http://schemas.openxmlformats.org/drawingml/2006/table">
            <a:tbl>
              <a:tblPr firstRow="1" bandRow="1">
                <a:tableStyleId>{5940675A-B579-460E-94D1-54222C63F5DA}</a:tableStyleId>
              </a:tblPr>
              <a:tblGrid>
                <a:gridCol w="4464676">
                  <a:extLst>
                    <a:ext uri="{9D8B030D-6E8A-4147-A177-3AD203B41FA5}">
                      <a16:colId xmlns:a16="http://schemas.microsoft.com/office/drawing/2014/main" val="20000"/>
                    </a:ext>
                  </a:extLst>
                </a:gridCol>
              </a:tblGrid>
              <a:tr h="352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Why do you work</a:t>
                      </a:r>
                      <a:r>
                        <a:rPr lang="en-US" sz="1800" baseline="0" dirty="0" smtClean="0"/>
                        <a:t> as a teacher/counselor?</a:t>
                      </a:r>
                      <a:endParaRPr lang="en-US" sz="1800" dirty="0" smtClean="0"/>
                    </a:p>
                  </a:txBody>
                  <a:tcPr marL="68580" marR="68580" marT="34290" marB="34290"/>
                </a:tc>
                <a:extLst>
                  <a:ext uri="{0D108BD9-81ED-4DB2-BD59-A6C34878D82A}">
                    <a16:rowId xmlns:a16="http://schemas.microsoft.com/office/drawing/2014/main" val="10000"/>
                  </a:ext>
                </a:extLst>
              </a:tr>
              <a:tr h="885598">
                <a:tc>
                  <a:txBody>
                    <a:bodyPr/>
                    <a:lstStyle/>
                    <a:p>
                      <a:r>
                        <a:rPr lang="en-US" sz="1800" dirty="0" smtClean="0"/>
                        <a:t>Choose a specific experience</a:t>
                      </a:r>
                      <a:r>
                        <a:rPr lang="en-US" sz="1800" baseline="0" dirty="0" smtClean="0"/>
                        <a:t> you have had in education and relate it to why you continue to stay in teaching/stay in counseling?</a:t>
                      </a:r>
                      <a:r>
                        <a:rPr lang="en-US" sz="1800" dirty="0" smtClean="0"/>
                        <a:t> </a:t>
                      </a:r>
                      <a:endParaRPr lang="en-US" sz="1800" dirty="0"/>
                    </a:p>
                  </a:txBody>
                  <a:tcPr marL="68580" marR="68580" marT="34290" marB="34290"/>
                </a:tc>
                <a:extLst>
                  <a:ext uri="{0D108BD9-81ED-4DB2-BD59-A6C34878D82A}">
                    <a16:rowId xmlns:a16="http://schemas.microsoft.com/office/drawing/2014/main" val="10001"/>
                  </a:ext>
                </a:extLst>
              </a:tr>
              <a:tr h="618966">
                <a:tc>
                  <a:txBody>
                    <a:bodyPr/>
                    <a:lstStyle/>
                    <a:p>
                      <a:r>
                        <a:rPr lang="en-US" sz="1800" dirty="0" smtClean="0"/>
                        <a:t>What is your vision for the </a:t>
                      </a:r>
                      <a:r>
                        <a:rPr lang="en-US" sz="1800" baseline="0" dirty="0" smtClean="0"/>
                        <a:t>future as a teacher/counselor</a:t>
                      </a:r>
                      <a:r>
                        <a:rPr lang="en-US" sz="1800" dirty="0" smtClean="0"/>
                        <a:t>?</a:t>
                      </a:r>
                      <a:endParaRPr lang="en-US" sz="1800" dirty="0"/>
                    </a:p>
                  </a:txBody>
                  <a:tcPr marL="68580" marR="68580" marT="34290" marB="34290"/>
                </a:tc>
                <a:extLst>
                  <a:ext uri="{0D108BD9-81ED-4DB2-BD59-A6C34878D82A}">
                    <a16:rowId xmlns:a16="http://schemas.microsoft.com/office/drawing/2014/main" val="10002"/>
                  </a:ext>
                </a:extLst>
              </a:tr>
              <a:tr h="885598">
                <a:tc>
                  <a:txBody>
                    <a:bodyPr/>
                    <a:lstStyle/>
                    <a:p>
                      <a:r>
                        <a:rPr lang="en-US" sz="1800" dirty="0" smtClean="0"/>
                        <a:t>What Barriers have you encountered</a:t>
                      </a:r>
                      <a:r>
                        <a:rPr lang="en-US" sz="1800" baseline="0" dirty="0" smtClean="0"/>
                        <a:t> as a teacher/counselor that prevent you from doing the work the way you believe it should be done?</a:t>
                      </a:r>
                      <a:endParaRPr lang="en-US" sz="1800" dirty="0"/>
                    </a:p>
                  </a:txBody>
                  <a:tcPr marL="68580" marR="68580" marT="34290" marB="34290"/>
                </a:tc>
                <a:extLst>
                  <a:ext uri="{0D108BD9-81ED-4DB2-BD59-A6C34878D82A}">
                    <a16:rowId xmlns:a16="http://schemas.microsoft.com/office/drawing/2014/main" val="10003"/>
                  </a:ext>
                </a:extLst>
              </a:tr>
              <a:tr h="352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What gives you hope to continue in education?</a:t>
                      </a:r>
                    </a:p>
                  </a:txBody>
                  <a:tcPr marL="68580" marR="68580" marT="34290" marB="34290"/>
                </a:tc>
                <a:extLst>
                  <a:ext uri="{0D108BD9-81ED-4DB2-BD59-A6C34878D82A}">
                    <a16:rowId xmlns:a16="http://schemas.microsoft.com/office/drawing/2014/main" val="10004"/>
                  </a:ext>
                </a:extLst>
              </a:tr>
              <a:tr h="618966">
                <a:tc>
                  <a:txBody>
                    <a:bodyPr/>
                    <a:lstStyle/>
                    <a:p>
                      <a:r>
                        <a:rPr lang="en-US" sz="1800" dirty="0" smtClean="0"/>
                        <a:t>*What does being</a:t>
                      </a:r>
                      <a:r>
                        <a:rPr lang="en-US" sz="1800" baseline="0" dirty="0" smtClean="0"/>
                        <a:t> a member of AMU mean to you?</a:t>
                      </a:r>
                      <a:endParaRPr lang="en-US" sz="1800" dirty="0"/>
                    </a:p>
                  </a:txBody>
                  <a:tcPr marL="68580" marR="68580" marT="34290" marB="34290"/>
                </a:tc>
                <a:extLst>
                  <a:ext uri="{0D108BD9-81ED-4DB2-BD59-A6C34878D82A}">
                    <a16:rowId xmlns:a16="http://schemas.microsoft.com/office/drawing/2014/main" val="10005"/>
                  </a:ext>
                </a:extLst>
              </a:tr>
              <a:tr h="352335">
                <a:tc>
                  <a:txBody>
                    <a:bodyPr/>
                    <a:lstStyle/>
                    <a:p>
                      <a:r>
                        <a:rPr lang="en-US" sz="1800" dirty="0" smtClean="0"/>
                        <a:t>*What are your hopes for AMU in the future</a:t>
                      </a:r>
                      <a:endParaRPr lang="en-US" sz="1800" dirty="0"/>
                    </a:p>
                  </a:txBody>
                  <a:tcPr marL="68580" marR="68580" marT="34290" marB="34290"/>
                </a:tc>
                <a:extLst>
                  <a:ext uri="{0D108BD9-81ED-4DB2-BD59-A6C34878D82A}">
                    <a16:rowId xmlns:a16="http://schemas.microsoft.com/office/drawing/2014/main" val="10006"/>
                  </a:ext>
                </a:extLst>
              </a:tr>
            </a:tbl>
          </a:graphicData>
        </a:graphic>
      </p:graphicFrame>
      <p:sp>
        <p:nvSpPr>
          <p:cNvPr id="7" name="TextBox 6"/>
          <p:cNvSpPr txBox="1"/>
          <p:nvPr/>
        </p:nvSpPr>
        <p:spPr>
          <a:xfrm>
            <a:off x="297824" y="5512442"/>
            <a:ext cx="3962400" cy="923330"/>
          </a:xfrm>
          <a:prstGeom prst="rect">
            <a:avLst/>
          </a:prstGeom>
          <a:noFill/>
        </p:spPr>
        <p:txBody>
          <a:bodyPr wrap="square" rtlCol="0">
            <a:spAutoFit/>
          </a:bodyPr>
          <a:lstStyle/>
          <a:p>
            <a:r>
              <a:rPr lang="en-US" sz="1350" dirty="0"/>
              <a:t>*If your site is not ready for this question that’s fine. However, check in with member who shared latter in the week as ask them these two questions as a follow up</a:t>
            </a:r>
          </a:p>
        </p:txBody>
      </p:sp>
    </p:spTree>
    <p:extLst>
      <p:ext uri="{BB962C8B-B14F-4D97-AF65-F5344CB8AC3E}">
        <p14:creationId xmlns:p14="http://schemas.microsoft.com/office/powerpoint/2010/main" val="232994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b="1" dirty="0" smtClean="0"/>
              <a:t>This Day In Labor History…</a:t>
            </a:r>
            <a:endParaRPr lang="en-US" sz="2800" dirty="0"/>
          </a:p>
        </p:txBody>
      </p:sp>
      <p:sp>
        <p:nvSpPr>
          <p:cNvPr id="5" name="Content Placeholder 4"/>
          <p:cNvSpPr>
            <a:spLocks noGrp="1"/>
          </p:cNvSpPr>
          <p:nvPr>
            <p:ph idx="1"/>
          </p:nvPr>
        </p:nvSpPr>
        <p:spPr>
          <a:xfrm>
            <a:off x="0" y="914400"/>
            <a:ext cx="4800600" cy="5943600"/>
          </a:xfrm>
        </p:spPr>
        <p:txBody>
          <a:bodyPr>
            <a:normAutofit/>
          </a:bodyPr>
          <a:lstStyle/>
          <a:p>
            <a:r>
              <a:rPr lang="en-US" sz="2800" dirty="0" smtClean="0">
                <a:solidFill>
                  <a:srgbClr val="FF0000"/>
                </a:solidFill>
              </a:rPr>
              <a:t>Open up AMU time with a “This Day in Labor History” to build Union consciousness and tie our work to the larger arc of social progress pushed by Unions and unionism!</a:t>
            </a:r>
          </a:p>
          <a:p>
            <a:endParaRPr lang="en-US" sz="2800" dirty="0">
              <a:solidFill>
                <a:srgbClr val="FF0000"/>
              </a:solidFill>
            </a:endParaRPr>
          </a:p>
          <a:p>
            <a:r>
              <a:rPr lang="en-US" sz="2800" dirty="0" smtClean="0">
                <a:solidFill>
                  <a:srgbClr val="FF0000"/>
                </a:solidFill>
              </a:rPr>
              <a:t>Use this resource: </a:t>
            </a:r>
          </a:p>
          <a:p>
            <a:pPr marL="0" indent="0">
              <a:buNone/>
            </a:pPr>
            <a:r>
              <a:rPr lang="en-US" sz="2800" dirty="0">
                <a:solidFill>
                  <a:srgbClr val="0070C0"/>
                </a:solidFill>
              </a:rPr>
              <a:t>http://www.unionist.com/today-in-labor-history-95</a:t>
            </a:r>
          </a:p>
        </p:txBody>
      </p:sp>
      <p:sp>
        <p:nvSpPr>
          <p:cNvPr id="6" name="Content Placeholder 4"/>
          <p:cNvSpPr txBox="1">
            <a:spLocks/>
          </p:cNvSpPr>
          <p:nvPr/>
        </p:nvSpPr>
        <p:spPr>
          <a:xfrm>
            <a:off x="4914900" y="914400"/>
            <a:ext cx="4343400" cy="5791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dirty="0" smtClean="0">
                <a:solidFill>
                  <a:srgbClr val="FF0000"/>
                </a:solidFill>
              </a:rPr>
              <a:t>[picture?]</a:t>
            </a:r>
          </a:p>
          <a:p>
            <a:pPr marL="0" indent="0" algn="ctr">
              <a:buFont typeface="Arial" pitchFamily="34" charset="0"/>
              <a:buNone/>
            </a:pPr>
            <a:endParaRPr lang="en-US" sz="4000" dirty="0" smtClean="0">
              <a:solidFill>
                <a:srgbClr val="FF0000"/>
              </a:solidFill>
            </a:endParaRPr>
          </a:p>
        </p:txBody>
      </p:sp>
    </p:spTree>
    <p:extLst>
      <p:ext uri="{BB962C8B-B14F-4D97-AF65-F5344CB8AC3E}">
        <p14:creationId xmlns:p14="http://schemas.microsoft.com/office/powerpoint/2010/main" val="3252355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b="1" dirty="0" smtClean="0"/>
              <a:t>This Day In Labor History…</a:t>
            </a:r>
            <a:endParaRPr lang="en-US" sz="2800" dirty="0"/>
          </a:p>
        </p:txBody>
      </p:sp>
      <p:sp>
        <p:nvSpPr>
          <p:cNvPr id="5" name="Content Placeholder 4"/>
          <p:cNvSpPr>
            <a:spLocks noGrp="1"/>
          </p:cNvSpPr>
          <p:nvPr>
            <p:ph idx="1"/>
          </p:nvPr>
        </p:nvSpPr>
        <p:spPr>
          <a:xfrm>
            <a:off x="0" y="914400"/>
            <a:ext cx="5266000" cy="6172200"/>
          </a:xfrm>
        </p:spPr>
        <p:txBody>
          <a:bodyPr>
            <a:normAutofit fontScale="85000" lnSpcReduction="20000"/>
          </a:bodyPr>
          <a:lstStyle/>
          <a:p>
            <a:pPr marL="0" indent="0">
              <a:buNone/>
            </a:pPr>
            <a:r>
              <a:rPr lang="en-US" sz="2800" dirty="0"/>
              <a:t>October 05</a:t>
            </a:r>
          </a:p>
          <a:p>
            <a:pPr marL="0" indent="0">
              <a:buNone/>
            </a:pPr>
            <a:r>
              <a:rPr lang="en-US" sz="2800" dirty="0"/>
              <a:t>A strike by set decorators turns into a bloody riot at the gates of Warner Brothers Studios in Burbank, Calif., when scabs try to cross the picket line. The incident is still identified as "Hollywood Black Friday" and "The Battle of Burbank" - 1945</a:t>
            </a:r>
          </a:p>
          <a:p>
            <a:pPr marL="0" indent="0">
              <a:buNone/>
            </a:pPr>
            <a:r>
              <a:rPr lang="en-US" sz="2800" dirty="0"/>
              <a:t> </a:t>
            </a:r>
          </a:p>
          <a:p>
            <a:pPr marL="0" indent="0">
              <a:buNone/>
            </a:pPr>
            <a:r>
              <a:rPr lang="en-US" sz="2800" dirty="0"/>
              <a:t>The UAW ends a 3-week strike against Ford Motor Co. when the company agrees to a contract that includes more vacation days and better retirement and unemployment benefits - 1976</a:t>
            </a:r>
          </a:p>
          <a:p>
            <a:pPr marL="0" indent="0">
              <a:buNone/>
            </a:pPr>
            <a:r>
              <a:rPr lang="en-US" sz="2800" dirty="0"/>
              <a:t> </a:t>
            </a:r>
          </a:p>
          <a:p>
            <a:pPr marL="0" indent="0">
              <a:buNone/>
            </a:pPr>
            <a:r>
              <a:rPr lang="en-US" sz="2800" dirty="0"/>
              <a:t>Polish Solidarity union founder Lech Walesa wins the Nobel Peace Prize - 1983</a:t>
            </a:r>
          </a:p>
        </p:txBody>
      </p:sp>
      <p:pic>
        <p:nvPicPr>
          <p:cNvPr id="1026" name="Picture 2" descr="https://gallery.mailchimp.com/9cee310b2c78fa78985b76038/images/1bb246ac-20d0-4ae8-92cf-673e87c27ad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070" y="1828800"/>
            <a:ext cx="4328930"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713309">
            <a:off x="-572282" y="2370242"/>
            <a:ext cx="10600048" cy="2215991"/>
          </a:xfrm>
          <a:prstGeom prst="rect">
            <a:avLst/>
          </a:prstGeom>
          <a:noFill/>
        </p:spPr>
        <p:txBody>
          <a:bodyPr wrap="square" lIns="91440" tIns="45720" rIns="91440" bIns="45720">
            <a:spAutoFit/>
          </a:bodyPr>
          <a:lstStyle/>
          <a:p>
            <a:pPr algn="ctr"/>
            <a:r>
              <a:rPr lang="en-US" sz="13800" b="1" cap="none" spc="0" dirty="0" smtClean="0">
                <a:ln w="22225">
                  <a:solidFill>
                    <a:schemeClr val="accent2"/>
                  </a:solidFill>
                  <a:prstDash val="solid"/>
                </a:ln>
                <a:solidFill>
                  <a:schemeClr val="accent2">
                    <a:lumMod val="40000"/>
                    <a:lumOff val="60000"/>
                  </a:schemeClr>
                </a:solidFill>
                <a:effectLst/>
              </a:rPr>
              <a:t>EXAMPLE</a:t>
            </a:r>
            <a:endParaRPr lang="en-US" sz="13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016596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6600" b="1" dirty="0" smtClean="0"/>
              <a:t>#</a:t>
            </a:r>
            <a:r>
              <a:rPr lang="en-US" sz="6600" b="1" dirty="0" err="1" smtClean="0"/>
              <a:t>AMUGivesThanks</a:t>
            </a:r>
            <a:endParaRPr lang="en-US" dirty="0"/>
          </a:p>
        </p:txBody>
      </p:sp>
      <p:sp>
        <p:nvSpPr>
          <p:cNvPr id="5" name="Content Placeholder 4"/>
          <p:cNvSpPr>
            <a:spLocks noGrp="1"/>
          </p:cNvSpPr>
          <p:nvPr>
            <p:ph idx="1"/>
          </p:nvPr>
        </p:nvSpPr>
        <p:spPr>
          <a:xfrm>
            <a:off x="152400" y="914400"/>
            <a:ext cx="5105400" cy="5943600"/>
          </a:xfrm>
        </p:spPr>
        <p:txBody>
          <a:bodyPr>
            <a:normAutofit/>
          </a:bodyPr>
          <a:lstStyle/>
          <a:p>
            <a:pPr marL="0" indent="0">
              <a:buNone/>
            </a:pPr>
            <a:r>
              <a:rPr lang="en-US" dirty="0" smtClean="0"/>
              <a:t>AMU is thankful for: </a:t>
            </a:r>
          </a:p>
          <a:p>
            <a:pPr marL="0" indent="0">
              <a:buNone/>
            </a:pPr>
            <a:r>
              <a:rPr lang="en-US" sz="2800" i="1" dirty="0" smtClean="0"/>
              <a:t>Jenna Lopez</a:t>
            </a:r>
          </a:p>
          <a:p>
            <a:pPr marL="0" indent="0">
              <a:buNone/>
            </a:pPr>
            <a:r>
              <a:rPr lang="en-US" sz="2800" i="1" dirty="0" smtClean="0"/>
              <a:t>Dawn Fields</a:t>
            </a:r>
          </a:p>
          <a:p>
            <a:pPr marL="0" indent="0">
              <a:buNone/>
            </a:pPr>
            <a:r>
              <a:rPr lang="en-US" sz="2800" i="1" dirty="0" smtClean="0"/>
              <a:t>Stacy Lim </a:t>
            </a:r>
            <a:endParaRPr lang="en-US" sz="2800" dirty="0"/>
          </a:p>
          <a:p>
            <a:pPr marL="0" indent="0">
              <a:buNone/>
            </a:pPr>
            <a:r>
              <a:rPr lang="en-US" sz="2800" dirty="0" smtClean="0"/>
              <a:t>wh</a:t>
            </a:r>
            <a:r>
              <a:rPr lang="en-US" sz="2800" dirty="0" smtClean="0"/>
              <a:t>o have participated in our </a:t>
            </a:r>
            <a:r>
              <a:rPr lang="en-US" sz="2800" dirty="0" smtClean="0"/>
              <a:t>#</a:t>
            </a:r>
            <a:r>
              <a:rPr lang="en-US" sz="2800" dirty="0" err="1" smtClean="0"/>
              <a:t>AMUGivesThanks</a:t>
            </a:r>
            <a:r>
              <a:rPr lang="en-US" sz="2800" dirty="0" smtClean="0"/>
              <a:t>! Instagram challenge and won $15 to Starbucks!</a:t>
            </a:r>
          </a:p>
          <a:p>
            <a:pPr marL="0" indent="0">
              <a:buNone/>
            </a:pPr>
            <a:endParaRPr lang="en-US" sz="1800" dirty="0" smtClean="0"/>
          </a:p>
          <a:p>
            <a:pPr marL="0" indent="0">
              <a:buNone/>
            </a:pPr>
            <a:r>
              <a:rPr lang="en-US" sz="2800" dirty="0" smtClean="0"/>
              <a:t>New Hashtag challenge in January! Participate and win AMU sponsored prizes!</a:t>
            </a:r>
            <a:endParaRPr lang="en-US" sz="2800" dirty="0" smtClean="0"/>
          </a:p>
          <a:p>
            <a:endParaRPr lang="en-US" sz="1400" dirty="0"/>
          </a:p>
          <a:p>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838200"/>
            <a:ext cx="3733800" cy="5943600"/>
          </a:xfrm>
          <a:prstGeom prst="rect">
            <a:avLst/>
          </a:prstGeom>
        </p:spPr>
      </p:pic>
      <p:sp>
        <p:nvSpPr>
          <p:cNvPr id="3" name="AutoShape 2" descr="Image result for starbucks logo"/>
          <p:cNvSpPr>
            <a:spLocks noChangeAspect="1" noChangeArrowheads="1"/>
          </p:cNvSpPr>
          <p:nvPr/>
        </p:nvSpPr>
        <p:spPr bwMode="auto">
          <a:xfrm>
            <a:off x="3124200" y="1981200"/>
            <a:ext cx="762000" cy="7620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Image result for starbuck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471606"/>
            <a:ext cx="1564683" cy="158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023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Benefits Committee</a:t>
            </a:r>
            <a:endParaRPr lang="en-US" sz="6000" dirty="0"/>
          </a:p>
        </p:txBody>
      </p:sp>
      <p:pic>
        <p:nvPicPr>
          <p:cNvPr id="1026" name="Picture 2" descr="Image result for work bene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443" y="1295718"/>
            <a:ext cx="3724757" cy="51706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295718"/>
            <a:ext cx="5105400" cy="5262979"/>
          </a:xfrm>
          <a:prstGeom prst="rect">
            <a:avLst/>
          </a:prstGeom>
          <a:noFill/>
        </p:spPr>
        <p:txBody>
          <a:bodyPr wrap="square" rtlCol="0">
            <a:spAutoFit/>
          </a:bodyPr>
          <a:lstStyle/>
          <a:p>
            <a:r>
              <a:rPr lang="en-US" sz="2800" dirty="0" smtClean="0"/>
              <a:t>Our GD/Benefits Committee has begun to meet! </a:t>
            </a:r>
          </a:p>
          <a:p>
            <a:endParaRPr lang="en-US" sz="2800" dirty="0"/>
          </a:p>
          <a:p>
            <a:r>
              <a:rPr lang="en-US" sz="2800" dirty="0" smtClean="0"/>
              <a:t>This year, our committee team will once again look over best healthcare options, as locked in rates have expired.</a:t>
            </a:r>
          </a:p>
          <a:p>
            <a:endParaRPr lang="en-US" sz="2800" dirty="0"/>
          </a:p>
          <a:p>
            <a:r>
              <a:rPr lang="en-US" sz="2800" dirty="0" smtClean="0"/>
              <a:t>We will continue to prioritize a no-cost option, providing choice for our members, and maintaining a Kaiser option.</a:t>
            </a:r>
            <a:endParaRPr lang="en-US" sz="2800" dirty="0" smtClean="0"/>
          </a:p>
        </p:txBody>
      </p:sp>
    </p:spTree>
    <p:extLst>
      <p:ext uri="{BB962C8B-B14F-4D97-AF65-F5344CB8AC3E}">
        <p14:creationId xmlns:p14="http://schemas.microsoft.com/office/powerpoint/2010/main" val="2344919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Benefits Committee</a:t>
            </a:r>
            <a:endParaRPr lang="en-US" sz="6000" dirty="0"/>
          </a:p>
        </p:txBody>
      </p:sp>
      <p:pic>
        <p:nvPicPr>
          <p:cNvPr id="1026" name="Picture 2" descr="Image result for work bene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443" y="1295718"/>
            <a:ext cx="3724757" cy="51706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295718"/>
            <a:ext cx="5105400" cy="5262979"/>
          </a:xfrm>
          <a:prstGeom prst="rect">
            <a:avLst/>
          </a:prstGeom>
          <a:noFill/>
        </p:spPr>
        <p:txBody>
          <a:bodyPr wrap="square" rtlCol="0">
            <a:spAutoFit/>
          </a:bodyPr>
          <a:lstStyle/>
          <a:p>
            <a:r>
              <a:rPr lang="en-US" sz="2800" dirty="0" smtClean="0"/>
              <a:t>We will also be working on wellness engagement activitie</a:t>
            </a:r>
            <a:r>
              <a:rPr lang="en-US" sz="2800" dirty="0" smtClean="0"/>
              <a:t>s and events that will encourage members to prioritize their well-being.</a:t>
            </a:r>
          </a:p>
          <a:p>
            <a:endParaRPr lang="en-US" sz="2800" dirty="0"/>
          </a:p>
          <a:p>
            <a:r>
              <a:rPr lang="en-US" sz="2800" dirty="0" smtClean="0"/>
              <a:t>Questions, comments, concerns or ideas for promoting wellness amongst our members? Email our Benefits chair!</a:t>
            </a:r>
          </a:p>
          <a:p>
            <a:endParaRPr lang="en-US" sz="1600" dirty="0"/>
          </a:p>
          <a:p>
            <a:r>
              <a:rPr lang="en-US" sz="2800" u="sng" dirty="0"/>
              <a:t>benefitschair@amuanimo.org </a:t>
            </a:r>
            <a:endParaRPr lang="en-US" sz="2800" u="sng" dirty="0" smtClean="0"/>
          </a:p>
        </p:txBody>
      </p:sp>
    </p:spTree>
    <p:extLst>
      <p:ext uri="{BB962C8B-B14F-4D97-AF65-F5344CB8AC3E}">
        <p14:creationId xmlns:p14="http://schemas.microsoft.com/office/powerpoint/2010/main" val="1496311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10591800" cy="1143000"/>
          </a:xfrm>
        </p:spPr>
        <p:txBody>
          <a:bodyPr>
            <a:normAutofit/>
          </a:bodyPr>
          <a:lstStyle/>
          <a:p>
            <a:r>
              <a:rPr lang="en-US" sz="6000" dirty="0" smtClean="0"/>
              <a:t>Election Successes!</a:t>
            </a:r>
            <a:endParaRPr lang="en-US" sz="6000" dirty="0"/>
          </a:p>
        </p:txBody>
      </p:sp>
      <p:sp>
        <p:nvSpPr>
          <p:cNvPr id="3" name="TextBox 2"/>
          <p:cNvSpPr txBox="1"/>
          <p:nvPr/>
        </p:nvSpPr>
        <p:spPr>
          <a:xfrm>
            <a:off x="152400" y="1295718"/>
            <a:ext cx="5105400" cy="5924699"/>
          </a:xfrm>
          <a:prstGeom prst="rect">
            <a:avLst/>
          </a:prstGeom>
          <a:noFill/>
        </p:spPr>
        <p:txBody>
          <a:bodyPr wrap="square" rtlCol="0">
            <a:spAutoFit/>
          </a:bodyPr>
          <a:lstStyle/>
          <a:p>
            <a:r>
              <a:rPr lang="en-US" sz="2700" dirty="0" smtClean="0"/>
              <a:t>Despite our big election surprise, there are many election successes to celebrate in CA!</a:t>
            </a:r>
          </a:p>
          <a:p>
            <a:endParaRPr lang="en-US" sz="2700" u="sng" dirty="0"/>
          </a:p>
          <a:p>
            <a:pPr marL="457200" indent="-457200">
              <a:buFont typeface="Arial" panose="020B0604020202020204" pitchFamily="34" charset="0"/>
              <a:buChar char="•"/>
            </a:pPr>
            <a:r>
              <a:rPr lang="en-US" sz="2700" u="sng" dirty="0" smtClean="0"/>
              <a:t>Prop. 52: </a:t>
            </a:r>
            <a:r>
              <a:rPr lang="en-US" sz="2700" dirty="0" smtClean="0"/>
              <a:t>Maintains current funding for medical</a:t>
            </a:r>
          </a:p>
          <a:p>
            <a:pPr marL="457200" indent="-457200">
              <a:buFont typeface="Arial" panose="020B0604020202020204" pitchFamily="34" charset="0"/>
              <a:buChar char="•"/>
            </a:pPr>
            <a:r>
              <a:rPr lang="en-US" sz="2700" u="sng" dirty="0" smtClean="0"/>
              <a:t>Prop. 55: </a:t>
            </a:r>
            <a:r>
              <a:rPr lang="en-US" sz="2700" dirty="0" smtClean="0"/>
              <a:t>Maintains current K-12 funding rates!</a:t>
            </a:r>
          </a:p>
          <a:p>
            <a:pPr marL="457200" indent="-457200">
              <a:buFont typeface="Arial" panose="020B0604020202020204" pitchFamily="34" charset="0"/>
              <a:buChar char="•"/>
            </a:pPr>
            <a:r>
              <a:rPr lang="en-US" sz="2700" u="sng" dirty="0" smtClean="0"/>
              <a:t>Prop 58: </a:t>
            </a:r>
            <a:r>
              <a:rPr lang="en-US" sz="2700" dirty="0" smtClean="0"/>
              <a:t>Legalizes bilingual education in CA!</a:t>
            </a:r>
          </a:p>
          <a:p>
            <a:pPr marL="457200" indent="-457200">
              <a:buFont typeface="Arial" panose="020B0604020202020204" pitchFamily="34" charset="0"/>
              <a:buChar char="•"/>
            </a:pPr>
            <a:r>
              <a:rPr lang="en-US" sz="2700" u="sng" dirty="0" smtClean="0"/>
              <a:t>JJJ:</a:t>
            </a:r>
            <a:r>
              <a:rPr lang="en-US" sz="2700" dirty="0" smtClean="0"/>
              <a:t> Prioritizes affordable housing and good, union jobs for LA residents!</a:t>
            </a:r>
          </a:p>
          <a:p>
            <a:pPr marL="457200" indent="-457200">
              <a:buFont typeface="Arial" panose="020B0604020202020204" pitchFamily="34" charset="0"/>
              <a:buChar char="•"/>
            </a:pPr>
            <a:endParaRPr lang="en-US" sz="2800" dirty="0" smtClean="0"/>
          </a:p>
        </p:txBody>
      </p:sp>
      <p:pic>
        <p:nvPicPr>
          <p:cNvPr id="4098" name="Picture 2" descr="Image result for prop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6513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yes on 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900585"/>
            <a:ext cx="2057399"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prop 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1434" y="3733800"/>
            <a:ext cx="2057400" cy="20574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Image result for yes on jj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1" y="4762500"/>
            <a:ext cx="19127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629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Alliance Educators</a:t>
            </a:r>
            <a:endParaRPr lang="en-US" sz="6000" dirty="0"/>
          </a:p>
        </p:txBody>
      </p:sp>
      <p:pic>
        <p:nvPicPr>
          <p:cNvPr id="5122" name="Picture 2" descr="Image result for alliance educators uni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239" y="2209800"/>
            <a:ext cx="3230561" cy="32305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295718"/>
            <a:ext cx="5105400" cy="5493812"/>
          </a:xfrm>
          <a:prstGeom prst="rect">
            <a:avLst/>
          </a:prstGeom>
          <a:noFill/>
        </p:spPr>
        <p:txBody>
          <a:bodyPr wrap="square" rtlCol="0">
            <a:spAutoFit/>
          </a:bodyPr>
          <a:lstStyle/>
          <a:p>
            <a:r>
              <a:rPr lang="en-US" sz="2700" dirty="0" smtClean="0"/>
              <a:t>Our Alliance sisters and brothers continue their struggle to unionize, and are confident they will vote on unionization by the end of the academic year. </a:t>
            </a:r>
          </a:p>
          <a:p>
            <a:endParaRPr lang="en-US" sz="2700" u="sng" dirty="0"/>
          </a:p>
          <a:p>
            <a:r>
              <a:rPr lang="en-US" sz="2700" dirty="0" smtClean="0"/>
              <a:t>Despite illegal and unfair labor practices employed by Alliance to intimidate and prevent their teachers and counselors from unionizing, Alliance educators continue to push for their right to unionize.</a:t>
            </a:r>
            <a:endParaRPr lang="en-US" sz="2700" dirty="0" smtClean="0"/>
          </a:p>
        </p:txBody>
      </p:sp>
    </p:spTree>
    <p:extLst>
      <p:ext uri="{BB962C8B-B14F-4D97-AF65-F5344CB8AC3E}">
        <p14:creationId xmlns:p14="http://schemas.microsoft.com/office/powerpoint/2010/main" val="1782175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6392</TotalTime>
  <Words>1097</Words>
  <Application>Microsoft Office PowerPoint</Application>
  <PresentationFormat>On-screen Show (4:3)</PresentationFormat>
  <Paragraphs>106</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Franklin Gothic Medium</vt:lpstr>
      <vt:lpstr>Wingdings</vt:lpstr>
      <vt:lpstr>Office Theme</vt:lpstr>
      <vt:lpstr>AMU TIME</vt:lpstr>
      <vt:lpstr>Guiding Questions for  “AMU TEACHER TALK”</vt:lpstr>
      <vt:lpstr>This Day In Labor History…</vt:lpstr>
      <vt:lpstr>This Day In Labor History…</vt:lpstr>
      <vt:lpstr>#AMUGivesThanks</vt:lpstr>
      <vt:lpstr>Benefits Committee</vt:lpstr>
      <vt:lpstr>Benefits Committee</vt:lpstr>
      <vt:lpstr>Election Successes!</vt:lpstr>
      <vt:lpstr>Alliance Educators</vt:lpstr>
      <vt:lpstr>Alliance Educators</vt:lpstr>
      <vt:lpstr>Alliance Educators</vt:lpstr>
      <vt:lpstr>AMU Cares!</vt:lpstr>
      <vt:lpstr>Our School &amp; Union Works Because You Do!</vt:lpstr>
      <vt:lpstr>Our School &amp; Union Works Because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Sirjord</dc:creator>
  <cp:lastModifiedBy>Angel Maldonado</cp:lastModifiedBy>
  <cp:revision>160</cp:revision>
  <dcterms:created xsi:type="dcterms:W3CDTF">2013-02-21T17:33:18Z</dcterms:created>
  <dcterms:modified xsi:type="dcterms:W3CDTF">2016-12-06T07:11:02Z</dcterms:modified>
</cp:coreProperties>
</file>